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273" r:id="rId6"/>
    <p:sldId id="274" r:id="rId7"/>
    <p:sldId id="275" r:id="rId8"/>
    <p:sldId id="276" r:id="rId9"/>
    <p:sldId id="277" r:id="rId10"/>
    <p:sldId id="286" r:id="rId11"/>
    <p:sldId id="278" r:id="rId12"/>
    <p:sldId id="303" r:id="rId13"/>
    <p:sldId id="340" r:id="rId14"/>
    <p:sldId id="280" r:id="rId15"/>
    <p:sldId id="279" r:id="rId16"/>
    <p:sldId id="281" r:id="rId17"/>
    <p:sldId id="282" r:id="rId18"/>
    <p:sldId id="346" r:id="rId19"/>
    <p:sldId id="368" r:id="rId20"/>
    <p:sldId id="349" r:id="rId21"/>
    <p:sldId id="356" r:id="rId22"/>
    <p:sldId id="354" r:id="rId23"/>
    <p:sldId id="350" r:id="rId24"/>
    <p:sldId id="351" r:id="rId25"/>
    <p:sldId id="355" r:id="rId26"/>
    <p:sldId id="358" r:id="rId27"/>
    <p:sldId id="359" r:id="rId28"/>
    <p:sldId id="362" r:id="rId29"/>
    <p:sldId id="357" r:id="rId30"/>
    <p:sldId id="365" r:id="rId31"/>
    <p:sldId id="366" r:id="rId32"/>
    <p:sldId id="367" r:id="rId33"/>
    <p:sldId id="284" r:id="rId34"/>
    <p:sldId id="305" r:id="rId35"/>
    <p:sldId id="307" r:id="rId36"/>
    <p:sldId id="341" r:id="rId37"/>
    <p:sldId id="342" r:id="rId38"/>
    <p:sldId id="293" r:id="rId39"/>
    <p:sldId id="322" r:id="rId40"/>
    <p:sldId id="304" r:id="rId41"/>
    <p:sldId id="308" r:id="rId42"/>
    <p:sldId id="285" r:id="rId43"/>
    <p:sldId id="269" r:id="rId44"/>
    <p:sldId id="270" r:id="rId45"/>
    <p:sldId id="271" r:id="rId46"/>
    <p:sldId id="272" r:id="rId47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troduction" id="{838FA0FF-D083-4D76-B1F7-5A34BE7AC492}">
          <p14:sldIdLst>
            <p14:sldId id="256"/>
            <p14:sldId id="273"/>
            <p14:sldId id="274"/>
            <p14:sldId id="275"/>
            <p14:sldId id="276"/>
            <p14:sldId id="277"/>
            <p14:sldId id="286"/>
            <p14:sldId id="278"/>
            <p14:sldId id="303"/>
            <p14:sldId id="340"/>
            <p14:sldId id="280"/>
            <p14:sldId id="279"/>
            <p14:sldId id="281"/>
            <p14:sldId id="282"/>
            <p14:sldId id="346"/>
            <p14:sldId id="368"/>
            <p14:sldId id="349"/>
            <p14:sldId id="356"/>
            <p14:sldId id="354"/>
            <p14:sldId id="350"/>
            <p14:sldId id="351"/>
            <p14:sldId id="355"/>
            <p14:sldId id="358"/>
            <p14:sldId id="359"/>
            <p14:sldId id="362"/>
            <p14:sldId id="357"/>
            <p14:sldId id="365"/>
            <p14:sldId id="366"/>
            <p14:sldId id="367"/>
            <p14:sldId id="284"/>
            <p14:sldId id="305"/>
            <p14:sldId id="307"/>
            <p14:sldId id="341"/>
            <p14:sldId id="342"/>
            <p14:sldId id="293"/>
            <p14:sldId id="322"/>
            <p14:sldId id="304"/>
            <p14:sldId id="308"/>
          </p14:sldIdLst>
        </p14:section>
        <p14:section name="Slide Resources" id="{CA6C966C-B830-4083-82AE-26DB867FD240}">
          <p14:sldIdLst>
            <p14:sldId id="285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3F4"/>
    <a:srgbClr val="EEF0F1"/>
    <a:srgbClr val="FF1919"/>
    <a:srgbClr val="FEFE03"/>
    <a:srgbClr val="00BC64"/>
    <a:srgbClr val="DD2B2B"/>
    <a:srgbClr val="FFD966"/>
    <a:srgbClr val="A9D18E"/>
    <a:srgbClr val="DBD7C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76" autoAdjust="0"/>
    <p:restoredTop sz="78814" autoAdjust="0"/>
  </p:normalViewPr>
  <p:slideViewPr>
    <p:cSldViewPr snapToGrid="0">
      <p:cViewPr>
        <p:scale>
          <a:sx n="80" d="100"/>
          <a:sy n="80" d="100"/>
        </p:scale>
        <p:origin x="499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1500" y="656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/>
              <a:t>2/3/2020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 dirty="0"/>
              <a:t>smcconomy@eng.famu.fsu.edu</a:t>
            </a:r>
          </a:p>
          <a:p>
            <a:fld id="{B9D043DD-33FA-49E0-8B38-D3ED09ED1E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C166-993A-466E-8B1C-D264331CEF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FFFD-DFF7-4D13-88B3-5AC645DD9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CF7A-B795-4AC2-AB12-1556F507B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7DBD00-668F-435C-8F9B-98B6589DE3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7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9D3A-6CEC-48E9-A7F8-615DC39F1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A6662-7AA5-46C1-8463-126A39F6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8A525FA-1D2F-46B6-9BB0-693457121F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8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21A-F1FC-404B-BEB5-258B3C529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4A22-C085-47DC-948C-1FA99259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059FB-B1EE-4E11-B75C-14BCF7DCF7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7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615F-E856-41F7-967E-E1E17FE13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24C1-27B8-4A7A-8574-B08E50A9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BD3513-5139-470E-81D4-62E315A839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4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jpe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jpe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jpe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create/link/?url=https%3A%2F%2Fwww.marthastewart.com%2F2138644%2Fgeneral-mills-gold-medal-flour-recall-ecoli%3Futm_source%3Dpinterest.com%26utm_medium%3Dsocial%26utm_campaign%3Dsocial-share-article%26utm_content%3D20200131%26utm_term%3Dundefined&amp;media=https%3A%2F%2Fimagesvc.meredithcorp.io%2Fv3%2Fmm%2Fimage%3Furl%3Dhttps%253A%252F%252Fstatic.onecms.io%252Fwp-content%252Fuploads%252Fsites%252F34%252F2019%252F06%252F12165708%252Fall-purpose-flour-0619.jpg&amp;description=General%20Mills%20Recalls%20Gold%20Medal%20Flour%20Once%20Again%20Due%20to%20Potential%20E.%20Coli%20Contaminati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copepopculturescience.blogspot.com/2015_01_01_archive.html" TargetMode="External"/><Relationship Id="rId13" Type="http://schemas.openxmlformats.org/officeDocument/2006/relationships/hyperlink" Target="https://news.wfsu.org/post/eglin-air-force-base-ready-adjust-hiring-freeze" TargetMode="External"/><Relationship Id="rId3" Type="http://schemas.openxmlformats.org/officeDocument/2006/relationships/hyperlink" Target="https://www.materialise.com/en/blog/when-how-and-where-of-metal-3d-printing" TargetMode="External"/><Relationship Id="rId7" Type="http://schemas.openxmlformats.org/officeDocument/2006/relationships/hyperlink" Target="https://www.3dsystems.com/3d-printers/prox-dmp-300/specifications" TargetMode="External"/><Relationship Id="rId12" Type="http://schemas.openxmlformats.org/officeDocument/2006/relationships/hyperlink" Target="https://badboyblasters.com/product/abrasive-media-sand-blaster-bb1050led-bvr-pr-hv-fl-2/" TargetMode="External"/><Relationship Id="rId17" Type="http://schemas.openxmlformats.org/officeDocument/2006/relationships/hyperlink" Target="https://sugarandsparrow.com/homemade-cake-flour-recipe/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www.mcmaster.com/9241k4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otchblue.com/3M/en_US/scotchblue/proper-tape-removal/" TargetMode="External"/><Relationship Id="rId11" Type="http://schemas.openxmlformats.org/officeDocument/2006/relationships/hyperlink" Target="https://images-na.ssl-images-amazon.com/images/I/4125zPcBPNL.jpg" TargetMode="External"/><Relationship Id="rId5" Type="http://schemas.openxmlformats.org/officeDocument/2006/relationships/hyperlink" Target="http://fridandrussell.com/SH_productdetail.asp?Ino=61517U06C&amp;Company=STX" TargetMode="External"/><Relationship Id="rId15" Type="http://schemas.openxmlformats.org/officeDocument/2006/relationships/hyperlink" Target="https://www.mcmaster.com/29895t54" TargetMode="External"/><Relationship Id="rId10" Type="http://schemas.openxmlformats.org/officeDocument/2006/relationships/hyperlink" Target="https://ntopology.com/" TargetMode="External"/><Relationship Id="rId4" Type="http://schemas.openxmlformats.org/officeDocument/2006/relationships/hyperlink" Target="https://www.portseattle.org/sites/default/files/2019-08/bigstock_lost_1140.jpg?slideshow=true&amp;slideshowAuto=false&amp;slideshowSpeed=4000&amp;speed=350&amp;transition=elastic" TargetMode="External"/><Relationship Id="rId9" Type="http://schemas.openxmlformats.org/officeDocument/2006/relationships/hyperlink" Target="https://www.3dsystems.com/materials/metal" TargetMode="External"/><Relationship Id="rId14" Type="http://schemas.openxmlformats.org/officeDocument/2006/relationships/hyperlink" Target="https://www.mcmaster.com/5808k6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" Target="slide31.xml"/><Relationship Id="rId7" Type="http://schemas.openxmlformats.org/officeDocument/2006/relationships/slide" Target="slide3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3.xml"/><Relationship Id="rId5" Type="http://schemas.openxmlformats.org/officeDocument/2006/relationships/slide" Target="slide35.xml"/><Relationship Id="rId4" Type="http://schemas.openxmlformats.org/officeDocument/2006/relationships/slide" Target="slide36.xml"/><Relationship Id="rId9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31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engineeringenotes.com/metallurgy/age-hardening-treatment/age-hardening-treatment-of-metals-metallurgy/26376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3dsystems.com/sites/default/files/2017-06/3D-Systems_17-4_PH_%28B%29_DMP_DATASHEET_US_A4_2017.06.21_WEB.pd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86352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February 11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μm (Paper thickness is ~ 100 μm)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446211" y="2609590"/>
            <a:ext cx="2688875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00730E-8931-46F1-AB71-30375E41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3" y="1603628"/>
            <a:ext cx="3258001" cy="7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53020-1981-4905-9503-00FCF83B746C}"/>
              </a:ext>
            </a:extLst>
          </p:cNvPr>
          <p:cNvGrpSpPr/>
          <p:nvPr/>
        </p:nvGrpSpPr>
        <p:grpSpPr>
          <a:xfrm>
            <a:off x="6545713" y="2576151"/>
            <a:ext cx="5453780" cy="1735544"/>
            <a:chOff x="6545713" y="2576151"/>
            <a:chExt cx="5453780" cy="17355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05BE4-F28F-4F17-B668-7816B9B9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8201" y="2576151"/>
              <a:ext cx="1731292" cy="1735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882B24-4E90-41B5-91EF-C2B67CFD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5713" y="2576152"/>
              <a:ext cx="1693218" cy="17355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81A776-8631-4801-A2A7-BC75D8083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248" y="4051234"/>
            <a:ext cx="1712710" cy="173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25884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47B6E4-A5AD-4B6E-A2BF-F6C8EEEF5484}"/>
              </a:ext>
            </a:extLst>
          </p:cNvPr>
          <p:cNvSpPr/>
          <p:nvPr/>
        </p:nvSpPr>
        <p:spPr>
          <a:xfrm>
            <a:off x="3821122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52BB6-94D1-41E1-9CAB-7DCB22E1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38" y="1494343"/>
            <a:ext cx="2536368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FC8FCC-2F03-4495-B0D1-0C4606CB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36" y="1500856"/>
            <a:ext cx="2535191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614A3A-A008-4006-B33D-CB433982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166036" y="1500856"/>
            <a:ext cx="29996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6673F71-74A4-443E-B57A-253695AF9004}"/>
              </a:ext>
            </a:extLst>
          </p:cNvPr>
          <p:cNvSpPr txBox="1">
            <a:spLocks/>
          </p:cNvSpPr>
          <p:nvPr/>
        </p:nvSpPr>
        <p:spPr>
          <a:xfrm>
            <a:off x="4747331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“Wet Vac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52B5D10-80D6-4723-9DA2-F178C5A87E8F}"/>
              </a:ext>
            </a:extLst>
          </p:cNvPr>
          <p:cNvSpPr txBox="1">
            <a:spLocks/>
          </p:cNvSpPr>
          <p:nvPr/>
        </p:nvSpPr>
        <p:spPr>
          <a:xfrm>
            <a:off x="8484749" y="4999812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“Air Powered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2F2D27-3EC9-45E0-B837-10733D683D2A}"/>
              </a:ext>
            </a:extLst>
          </p:cNvPr>
          <p:cNvSpPr/>
          <p:nvPr/>
        </p:nvSpPr>
        <p:spPr>
          <a:xfrm>
            <a:off x="7375694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6DD0FA9-2F3C-464C-B774-2828E41447FC}"/>
              </a:ext>
            </a:extLst>
          </p:cNvPr>
          <p:cNvSpPr txBox="1">
            <a:spLocks/>
          </p:cNvSpPr>
          <p:nvPr/>
        </p:nvSpPr>
        <p:spPr>
          <a:xfrm>
            <a:off x="1113422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“Built In Stage” </a:t>
            </a:r>
          </a:p>
        </p:txBody>
      </p:sp>
    </p:spTree>
    <p:extLst>
      <p:ext uri="{BB962C8B-B14F-4D97-AF65-F5344CB8AC3E}">
        <p14:creationId xmlns:p14="http://schemas.microsoft.com/office/powerpoint/2010/main" val="242607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7F73C1F-E948-4A8D-816E-4F5F84FE7745}"/>
              </a:ext>
            </a:extLst>
          </p:cNvPr>
          <p:cNvSpPr txBox="1">
            <a:spLocks/>
          </p:cNvSpPr>
          <p:nvPr/>
        </p:nvSpPr>
        <p:spPr>
          <a:xfrm>
            <a:off x="84836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73AD2-541A-4F22-AB46-A8730DF7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35" y="1818661"/>
            <a:ext cx="2402876" cy="3205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B504E17-3F1D-46C3-A7F3-ABDB93373633}"/>
              </a:ext>
            </a:extLst>
          </p:cNvPr>
          <p:cNvSpPr txBox="1">
            <a:spLocks/>
          </p:cNvSpPr>
          <p:nvPr/>
        </p:nvSpPr>
        <p:spPr>
          <a:xfrm>
            <a:off x="234392" y="1436040"/>
            <a:ext cx="4572000" cy="339172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1 – “Built In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Built in recovery system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Vacuum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 Reservoir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Sealed chamber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Glove to operate vacuum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151235-541D-447A-A5A5-7938D94A6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/>
          <a:stretch/>
        </p:blipFill>
        <p:spPr>
          <a:xfrm>
            <a:off x="8028035" y="1388960"/>
            <a:ext cx="3887652" cy="4064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B5FAB50-3EDD-4E61-A816-AF5B6E1E61E7}"/>
              </a:ext>
            </a:extLst>
          </p:cNvPr>
          <p:cNvSpPr txBox="1">
            <a:spLocks/>
          </p:cNvSpPr>
          <p:nvPr/>
        </p:nvSpPr>
        <p:spPr>
          <a:xfrm>
            <a:off x="286478" y="5079356"/>
            <a:ext cx="4467828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Substantial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A45BE16-8029-4F3E-8C66-D2827452E8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366106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DF82AFD-3423-417C-AE56-B4A3744AB88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2AD0C76-6A3A-48B3-888F-5482594F2E36}"/>
              </a:ext>
            </a:extLst>
          </p:cNvPr>
          <p:cNvSpPr txBox="1">
            <a:spLocks/>
          </p:cNvSpPr>
          <p:nvPr/>
        </p:nvSpPr>
        <p:spPr>
          <a:xfrm>
            <a:off x="322997" y="1397089"/>
            <a:ext cx="4908760" cy="33716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2 – “Wet Vac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Removing the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Pass the build plate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powered air purifying respirator (PAPR)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Open door and remove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Ruwac NA35 Immersion Vacuum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BE14F-CD21-4E06-99FA-98B737E2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912" y="1226915"/>
            <a:ext cx="3157064" cy="421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BB81C1-A0F4-4D97-B5DD-4507B02BB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7360" y="2752985"/>
            <a:ext cx="3084291" cy="231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F29D3FC-28AC-463B-AD56-F0EF0534D4D9}"/>
              </a:ext>
            </a:extLst>
          </p:cNvPr>
          <p:cNvSpPr txBox="1">
            <a:spLocks/>
          </p:cNvSpPr>
          <p:nvPr/>
        </p:nvSpPr>
        <p:spPr>
          <a:xfrm>
            <a:off x="908066" y="5009908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CC69F3-6EEB-44D0-B69C-224601DCE298}"/>
              </a:ext>
            </a:extLst>
          </p:cNvPr>
          <p:cNvGrpSpPr/>
          <p:nvPr/>
        </p:nvGrpSpPr>
        <p:grpSpPr>
          <a:xfrm>
            <a:off x="9225023" y="1006996"/>
            <a:ext cx="2407533" cy="1109771"/>
            <a:chOff x="9225023" y="1006996"/>
            <a:chExt cx="2407533" cy="1109771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800CCD0C-8186-473A-886B-FFCBD7D37D4C}"/>
                </a:ext>
              </a:extLst>
            </p:cNvPr>
            <p:cNvSpPr txBox="1">
              <a:spLocks/>
            </p:cNvSpPr>
            <p:nvPr/>
          </p:nvSpPr>
          <p:spPr>
            <a:xfrm>
              <a:off x="9225023" y="1006996"/>
              <a:ext cx="2407533" cy="110977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717004-9B8E-49BB-8921-4EBEA4D63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67" b="89867" l="4600" r="96200">
                          <a14:foregroundMark x1="9800" y1="44000" x2="9800" y2="45600"/>
                          <a14:foregroundMark x1="9400" y1="60800" x2="9200" y2="73867"/>
                          <a14:foregroundMark x1="4600" y1="58667" x2="4800" y2="67733"/>
                          <a14:foregroundMark x1="59000" y1="73067" x2="59000" y2="74400"/>
                          <a14:foregroundMark x1="89170" y1="39456" x2="90065" y2="42014"/>
                          <a14:foregroundMark x1="88800" y1="38400" x2="88969" y2="38883"/>
                          <a14:foregroundMark x1="92760" y1="50674" x2="90200" y2="53600"/>
                          <a14:foregroundMark x1="96200" y1="44267" x2="96200" y2="44533"/>
                          <a14:foregroundMark x1="96200" y1="40800" x2="96200" y2="44267"/>
                          <a14:backgroundMark x1="67400" y1="36000" x2="67400" y2="36000"/>
                          <a14:backgroundMark x1="66400" y1="43733" x2="66400" y2="43733"/>
                          <a14:backgroundMark x1="81800" y1="46933" x2="81800" y2="46933"/>
                          <a14:backgroundMark x1="91200" y1="47200" x2="91200" y2="47200"/>
                          <a14:backgroundMark x1="90800" y1="45600" x2="90800" y2="46933"/>
                          <a14:backgroundMark x1="92200" y1="44267" x2="92200" y2="44267"/>
                          <a14:backgroundMark x1="92800" y1="45600" x2="92400" y2="44000"/>
                          <a14:backgroundMark x1="91600" y1="44800" x2="92000" y2="46667"/>
                          <a14:backgroundMark x1="90400" y1="43733" x2="91200" y2="44000"/>
                          <a14:backgroundMark x1="92200" y1="47733" x2="90400" y2="43200"/>
                          <a14:backgroundMark x1="65600" y1="45867" x2="65600" y2="45867"/>
                          <a14:backgroundMark x1="67000" y1="38933" x2="67000" y2="38933"/>
                          <a14:backgroundMark x1="61600" y1="41333" x2="61600" y2="41333"/>
                          <a14:backgroundMark x1="90200" y1="42667" x2="90200" y2="42667"/>
                          <a14:backgroundMark x1="90000" y1="43200" x2="90000" y2="42933"/>
                          <a14:backgroundMark x1="59200" y1="75200" x2="59200" y2="75200"/>
                          <a14:backgroundMark x1="59000" y1="74933" x2="59000" y2="74933"/>
                        </a14:backgroundRemoval>
                      </a14:imgEffect>
                    </a14:imgLayer>
                  </a14:imgProps>
                </a:ext>
              </a:extLst>
            </a:blip>
            <a:srcRect l="2202" t="20430" r="1797" b="15407"/>
            <a:stretch/>
          </p:blipFill>
          <p:spPr>
            <a:xfrm>
              <a:off x="9502817" y="1111168"/>
              <a:ext cx="1824180" cy="914399"/>
            </a:xfrm>
            <a:prstGeom prst="rect">
              <a:avLst/>
            </a:prstGeom>
          </p:spPr>
        </p:pic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00F87AF-B1B9-454E-B3B3-680B0A7D99C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72996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2250B76-B2C1-4EB4-B4F2-298D27A4202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192322" y="1583802"/>
            <a:ext cx="6335799" cy="317339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3 – “Air Powered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Sandblasting </a:t>
            </a:r>
            <a:r>
              <a:rPr lang="en-US" sz="2400" dirty="0">
                <a:solidFill>
                  <a:sysClr val="windowText" lastClr="000000"/>
                </a:solidFill>
              </a:rPr>
              <a:t>cabinet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Place part inside the enclosure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Use compressed air to remove residual powder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62F29F-A36D-4545-86C1-8CF0E4F0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3" y="1141377"/>
            <a:ext cx="4683848" cy="414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0839600-FBDD-4CC6-8C62-447282AFCC9F}"/>
              </a:ext>
            </a:extLst>
          </p:cNvPr>
          <p:cNvSpPr txBox="1">
            <a:spLocks/>
          </p:cNvSpPr>
          <p:nvPr/>
        </p:nvSpPr>
        <p:spPr>
          <a:xfrm>
            <a:off x="1490910" y="5056207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3BBE0-3505-4081-BAEE-7C637D5132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97964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478695" y="-5055856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Significant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16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32D3-A205-4C84-A789-F62227ED7A85}"/>
              </a:ext>
            </a:extLst>
          </p:cNvPr>
          <p:cNvGrpSpPr/>
          <p:nvPr/>
        </p:nvGrpSpPr>
        <p:grpSpPr>
          <a:xfrm>
            <a:off x="1026338" y="1391705"/>
            <a:ext cx="10139325" cy="3978785"/>
            <a:chOff x="1026338" y="1494343"/>
            <a:chExt cx="10139325" cy="3978785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247B6E4-A5AD-4B6E-A2BF-F6C8EEEF5484}"/>
                </a:ext>
              </a:extLst>
            </p:cNvPr>
            <p:cNvSpPr/>
            <p:nvPr/>
          </p:nvSpPr>
          <p:spPr>
            <a:xfrm>
              <a:off x="3821122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652BB6-94D1-41E1-9CAB-7DCB22E1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338" y="1494343"/>
              <a:ext cx="2536368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FC8FCC-2F03-4495-B0D1-0C4606CB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836" y="1500856"/>
              <a:ext cx="2535191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D614A3A-A008-4006-B33D-CB433982E8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166036" y="1500856"/>
              <a:ext cx="2999627" cy="33832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06673F71-74A4-443E-B57A-253695AF9004}"/>
                </a:ext>
              </a:extLst>
            </p:cNvPr>
            <p:cNvSpPr txBox="1">
              <a:spLocks/>
            </p:cNvSpPr>
            <p:nvPr/>
          </p:nvSpPr>
          <p:spPr>
            <a:xfrm>
              <a:off x="4747331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“Wet Vac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E52B5D10-80D6-4723-9DA2-F178C5A87E8F}"/>
                </a:ext>
              </a:extLst>
            </p:cNvPr>
            <p:cNvSpPr txBox="1">
              <a:spLocks/>
            </p:cNvSpPr>
            <p:nvPr/>
          </p:nvSpPr>
          <p:spPr>
            <a:xfrm>
              <a:off x="8484749" y="4999812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“Air Powered Stage”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62F2D27-3EC9-45E0-B837-10733D683D2A}"/>
                </a:ext>
              </a:extLst>
            </p:cNvPr>
            <p:cNvSpPr/>
            <p:nvPr/>
          </p:nvSpPr>
          <p:spPr>
            <a:xfrm>
              <a:off x="7375694" y="3060925"/>
              <a:ext cx="599904" cy="365760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6DD0FA9-2F3C-464C-B774-2828E41447FC}"/>
                </a:ext>
              </a:extLst>
            </p:cNvPr>
            <p:cNvSpPr txBox="1">
              <a:spLocks/>
            </p:cNvSpPr>
            <p:nvPr/>
          </p:nvSpPr>
          <p:spPr>
            <a:xfrm>
              <a:off x="1113422" y="5004921"/>
              <a:ext cx="2362200" cy="46820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“Built In Stage” </a:t>
              </a: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EF8F2026-A1DD-4A10-A0CF-05CA44B110A2}"/>
                </a:ext>
              </a:extLst>
            </p:cNvPr>
            <p:cNvSpPr txBox="1">
              <a:spLocks/>
            </p:cNvSpPr>
            <p:nvPr/>
          </p:nvSpPr>
          <p:spPr>
            <a:xfrm>
              <a:off x="1197242" y="395035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</a:rPr>
                <a:t>Substantial Powder Recovery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28067D3E-9CB6-4445-B7AA-F214CAF7ABFD}"/>
                </a:ext>
              </a:extLst>
            </p:cNvPr>
            <p:cNvSpPr txBox="1">
              <a:spLocks/>
            </p:cNvSpPr>
            <p:nvPr/>
          </p:nvSpPr>
          <p:spPr>
            <a:xfrm>
              <a:off x="4831151" y="3944132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F9C46EFA-4F2B-4FEA-ADEA-32A753B7A37E}"/>
                </a:ext>
              </a:extLst>
            </p:cNvPr>
            <p:cNvSpPr txBox="1">
              <a:spLocks/>
            </p:cNvSpPr>
            <p:nvPr/>
          </p:nvSpPr>
          <p:spPr>
            <a:xfrm>
              <a:off x="8568569" y="3947243"/>
              <a:ext cx="2194560" cy="557515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FF0000"/>
              </a:solidFill>
            </a:ln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800" dirty="0">
                  <a:solidFill>
                    <a:prstClr val="black"/>
                  </a:solidFill>
                </a:rPr>
                <a:t>No Powder Recovery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4DE0B2-0B14-4531-B953-0A27C52C1EBA}"/>
              </a:ext>
            </a:extLst>
          </p:cNvPr>
          <p:cNvGrpSpPr/>
          <p:nvPr/>
        </p:nvGrpSpPr>
        <p:grpSpPr>
          <a:xfrm>
            <a:off x="4609330" y="1046362"/>
            <a:ext cx="7203232" cy="4369128"/>
            <a:chOff x="4478695" y="1070624"/>
            <a:chExt cx="7203232" cy="4369128"/>
          </a:xfrm>
        </p:grpSpPr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7788B9EF-FA83-4F97-8A0E-B185993767B8}"/>
                </a:ext>
              </a:extLst>
            </p:cNvPr>
            <p:cNvSpPr txBox="1">
              <a:spLocks/>
            </p:cNvSpPr>
            <p:nvPr/>
          </p:nvSpPr>
          <p:spPr>
            <a:xfrm>
              <a:off x="4478695" y="1070624"/>
              <a:ext cx="7203232" cy="4369128"/>
            </a:xfrm>
            <a:prstGeom prst="roundRect">
              <a:avLst>
                <a:gd name="adj" fmla="val 8338"/>
              </a:avLst>
            </a:prstGeom>
            <a:solidFill>
              <a:schemeClr val="bg1">
                <a:lumMod val="75000"/>
              </a:scheme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9AF23E-C24A-4C0B-874A-0D3CFC22B3CE}"/>
                </a:ext>
              </a:extLst>
            </p:cNvPr>
            <p:cNvGrpSpPr/>
            <p:nvPr/>
          </p:nvGrpSpPr>
          <p:grpSpPr>
            <a:xfrm>
              <a:off x="4911790" y="2118120"/>
              <a:ext cx="2362200" cy="2274136"/>
              <a:chOff x="4921120" y="2012906"/>
              <a:chExt cx="2362200" cy="2274136"/>
            </a:xfrm>
          </p:grpSpPr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3A336196-8398-4CCE-855F-F77ACF839D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1120" y="2012906"/>
                <a:ext cx="2362200" cy="468207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“Our System” </a:t>
                </a:r>
              </a:p>
            </p:txBody>
          </p:sp>
          <p:sp>
            <p:nvSpPr>
              <p:cNvPr id="118" name="Content Placeholder 5">
                <a:extLst>
                  <a:ext uri="{FF2B5EF4-FFF2-40B4-BE49-F238E27FC236}">
                    <a16:creationId xmlns:a16="http://schemas.microsoft.com/office/drawing/2014/main" id="{8D8AA675-ED9B-4660-8D95-ED68F786EA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940" y="3729527"/>
                <a:ext cx="2194560" cy="557515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38100">
                <a:solidFill>
                  <a:srgbClr val="00B05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Significant Powder Recovery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126755E-C551-4E53-BD37-CE6024CD3D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28824" y="1219199"/>
              <a:ext cx="3658045" cy="3938363"/>
              <a:chOff x="3060680" y="156120"/>
              <a:chExt cx="6125864" cy="6595293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C714E19A-0C42-4821-B735-4637E6CA2BC3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31D5A024-0C78-471A-ACE2-87ABA3956C11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014D560E-C22E-46DA-AAF2-341E3C8D21EF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CF33281D-E98A-40A5-A021-3E37AE17E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C2377D90-FCFA-4299-8704-B6B16CA03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98" name="Group 197">
                      <a:extLst>
                        <a:ext uri="{FF2B5EF4-FFF2-40B4-BE49-F238E27FC236}">
                          <a16:creationId xmlns:a16="http://schemas.microsoft.com/office/drawing/2014/main" id="{BAEF8EC7-A55D-4A92-9F02-831880E6B17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A6AA05B5-12A0-47C0-8C4E-C608E83D8484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77027A50-52E1-4A77-8ECD-B96C27C525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Rectangle: Rounded Corners 204">
                        <a:extLst>
                          <a:ext uri="{FF2B5EF4-FFF2-40B4-BE49-F238E27FC236}">
                            <a16:creationId xmlns:a16="http://schemas.microsoft.com/office/drawing/2014/main" id="{9B3668E7-8B43-4A6C-9036-8C693B1F58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Trapezoid 205">
                        <a:extLst>
                          <a:ext uri="{FF2B5EF4-FFF2-40B4-BE49-F238E27FC236}">
                            <a16:creationId xmlns:a16="http://schemas.microsoft.com/office/drawing/2014/main" id="{92677E7D-7BC3-49D0-A9AD-D4206622680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99" name="Trapezoid 198">
                      <a:extLst>
                        <a:ext uri="{FF2B5EF4-FFF2-40B4-BE49-F238E27FC236}">
                          <a16:creationId xmlns:a16="http://schemas.microsoft.com/office/drawing/2014/main" id="{36A73D26-07A4-4A4E-A77F-8E93C1C9AB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Rectangle 199">
                      <a:extLst>
                        <a:ext uri="{FF2B5EF4-FFF2-40B4-BE49-F238E27FC236}">
                          <a16:creationId xmlns:a16="http://schemas.microsoft.com/office/drawing/2014/main" id="{E03C4BDE-C452-4851-A047-7593899511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1791DB9C-EC11-47B0-8EA2-ACA26AC9E8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2E705766-C40A-4D3A-95EC-704F746CFE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7E3EB34D-D014-48CA-8BB7-E50675E8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00FF95A2-EE0A-4248-BD05-56CD016A9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E031EAF2-E8BC-4D91-9FB9-CC61FD605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3E74C2D5-B509-40A9-A0BD-82EA72C2B8B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4E0327DD-E581-4DF6-922B-2106462C2559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E5D5A3C4-D654-4C66-B3AC-1179F3D386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Rectangle: Rounded Corners 193">
                        <a:extLst>
                          <a:ext uri="{FF2B5EF4-FFF2-40B4-BE49-F238E27FC236}">
                            <a16:creationId xmlns:a16="http://schemas.microsoft.com/office/drawing/2014/main" id="{ABF7852E-A9F0-402B-A293-CDC6EC3253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5" name="Trapezoid 194">
                        <a:extLst>
                          <a:ext uri="{FF2B5EF4-FFF2-40B4-BE49-F238E27FC236}">
                            <a16:creationId xmlns:a16="http://schemas.microsoft.com/office/drawing/2014/main" id="{F8D0F205-36FA-4298-A68E-C1CD4721CB7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88" name="Trapezoid 187">
                      <a:extLst>
                        <a:ext uri="{FF2B5EF4-FFF2-40B4-BE49-F238E27FC236}">
                          <a16:creationId xmlns:a16="http://schemas.microsoft.com/office/drawing/2014/main" id="{2CA099F1-3CEB-4C0C-A74D-1D798AA285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5D2B8579-A134-4245-8C13-B482A73E1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7E136B28-485E-4DC6-8FAC-4B20231042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0C60D3EE-4837-483A-A4DD-5944DF0F9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D5229EF-1D5F-402F-BFF3-3E7CB82BA53C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7879199-72EB-4071-949C-29842651399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07CC7433-96D3-464C-902A-F4250D45CE3A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73ADF4E-F005-4836-897B-80FE972F7AEE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218A82C5-2E8E-432D-8D26-F2247F6416C1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181" name="Freeform: Shape 180">
                      <a:extLst>
                        <a:ext uri="{FF2B5EF4-FFF2-40B4-BE49-F238E27FC236}">
                          <a16:creationId xmlns:a16="http://schemas.microsoft.com/office/drawing/2014/main" id="{F03160E9-3591-4556-90BE-B582343C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2CF193FE-9210-4992-905F-5A98BEAEF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70F2B609-4930-47B5-AD8B-B2E4DB4A162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46602D00-FE7E-4A60-A067-5E0CFD566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62C42C6B-C0D6-4EEA-B771-5D02B973E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69B6A0A7-D283-402E-8722-1BB4223D3C6E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88CC46B8-595E-45FE-9932-6786355CCD3A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DD71F14-6F1B-409E-9BFB-B9703D559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96CA14C9-BC22-420E-B18D-2A6F71DE4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4C76612-8AF3-44DB-9C3A-9563C445F1F2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970FEDF8-BBB5-48ED-9CB5-E3940703F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A3155069-0C2A-4B9E-8DBC-5C3FD34D9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B4028B95-7857-45E4-A27A-389D6EE5AC86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3A343C20-D43C-4BB6-8CA6-B552453D6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7C2CAF7-593C-4AAE-837A-A4614AC3F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D7DA16-4AF1-483B-9D04-9536CC93F34F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9C1B16A-0084-4C2B-85D6-039F796449E9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2CF60F60-48A7-45E8-988B-910DD7C96A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1B3912E4-BCF0-40A1-9118-41DD89B249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A1DEC802-A1C7-4146-8960-89FF3633B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7A0993C4-5881-4BEA-8740-C10E6437B0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611DA85E-22C5-4CA1-A14C-E716B4410F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E4C8F510-CAEA-4B13-B270-62B9AE279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D8AB4E6-30A8-4448-B48B-4914C0743C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A992EBAF-2E87-449E-95F7-2BF0C47561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49037D2-7F32-46E8-B3CA-4819AF69E7A9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F2956726-6A57-40A2-A04F-4EE37522247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BF6610A-DCEE-4752-BA6F-6F349344F2C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758EA71-E907-4AB4-9CB1-0E4F622DC0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8B251C2B-38B4-4097-874B-461642581B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37EEFA04-5C80-42AE-BD65-4B450B1648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05002652-77E5-4771-A104-FD3321CE508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3F8E0E2-F6CA-4950-B826-970B52A48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301E393-FDC7-4367-B19C-126987C9C8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6A76FB7F-0B71-4E0E-8A0A-E2F1DE22FD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BD2F94FF-C3BF-4870-AC75-E553DF9445B6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B875390B-B7C5-4223-B305-7D6ED89CACA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5B0B582A-4E55-416A-A496-12A25D4423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49E13127-08A8-4FBD-930E-3EFD292522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807F4A2-EC11-4BFA-A2C2-FED214BA15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81007585-845C-401D-AC14-DAB4FC778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73F3D370-047D-441E-9C30-129C2FDA09E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2E701F1-460F-40D0-97E1-75ACB196D1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B67D4CF-B299-4113-9C54-425932149DC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FBDD9D5-41A8-4757-958F-1998157D77F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994C284A-5FFF-4E80-BA79-45AF583A3F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241D0594-12E8-41F7-87B8-889FEE70E1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9CB2D17-0026-41C7-A0F8-AC7D8DAD5F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FED18AB9-FE85-46F9-9DFD-5E549F24BA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B1B2B0EC-6DE5-42C1-BE0C-FAD139030F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C84F8862-000D-43B1-844D-0C54643AC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4C9E41A9-3E8E-4F28-917F-ED05E46D5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8FFC2F9-F618-44E2-8441-5124809C79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8039184-2ED3-4B55-8043-509231363E5E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D61D2887-8BA0-44F6-B913-AA74E69B74FE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B63E559-4301-4B88-B8F9-7E3633607723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00194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Supporting Frame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Vibration Dampeners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Part Holder and Vibrator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4251337" y="883920"/>
            <a:ext cx="4542048" cy="456184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9229642" y="2514600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6E37E72A-8234-42E4-B706-6650A2B6919C}"/>
              </a:ext>
            </a:extLst>
          </p:cNvPr>
          <p:cNvSpPr/>
          <p:nvPr/>
        </p:nvSpPr>
        <p:spPr>
          <a:xfrm>
            <a:off x="-1214120" y="2629566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C67BC86-9A05-438D-A208-81B334C77CC6}"/>
              </a:ext>
            </a:extLst>
          </p:cNvPr>
          <p:cNvGrpSpPr/>
          <p:nvPr/>
        </p:nvGrpSpPr>
        <p:grpSpPr>
          <a:xfrm>
            <a:off x="12696203" y="462280"/>
            <a:ext cx="1117600" cy="5339080"/>
            <a:chOff x="8564880" y="462280"/>
            <a:chExt cx="1117600" cy="533908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8DE4902-A5D2-4B79-81E8-152D7A3DA789}"/>
                </a:ext>
              </a:extLst>
            </p:cNvPr>
            <p:cNvCxnSpPr>
              <a:cxnSpLocks/>
            </p:cNvCxnSpPr>
            <p:nvPr/>
          </p:nvCxnSpPr>
          <p:spPr>
            <a:xfrm>
              <a:off x="8564880" y="1351280"/>
              <a:ext cx="111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D548D8E-EEC7-4F71-8AC3-ED71E730FE0E}"/>
                </a:ext>
              </a:extLst>
            </p:cNvPr>
            <p:cNvCxnSpPr>
              <a:cxnSpLocks/>
            </p:cNvCxnSpPr>
            <p:nvPr/>
          </p:nvCxnSpPr>
          <p:spPr>
            <a:xfrm>
              <a:off x="8564880" y="5323840"/>
              <a:ext cx="111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59B45BB-568E-433F-BA12-54B671F450C3}"/>
                </a:ext>
              </a:extLst>
            </p:cNvPr>
            <p:cNvCxnSpPr/>
            <p:nvPr/>
          </p:nvCxnSpPr>
          <p:spPr>
            <a:xfrm>
              <a:off x="9092750" y="833120"/>
              <a:ext cx="0" cy="4978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0E782EF-A6A6-420C-AC79-E906A9AF1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2750" y="5303520"/>
              <a:ext cx="0" cy="4978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Content Placeholder 6">
              <a:extLst>
                <a:ext uri="{FF2B5EF4-FFF2-40B4-BE49-F238E27FC236}">
                  <a16:creationId xmlns:a16="http://schemas.microsoft.com/office/drawing/2014/main" id="{60818E57-E77E-47F8-99A1-54ED5142D9E2}"/>
                </a:ext>
              </a:extLst>
            </p:cNvPr>
            <p:cNvSpPr txBox="1">
              <a:spLocks/>
            </p:cNvSpPr>
            <p:nvPr/>
          </p:nvSpPr>
          <p:spPr>
            <a:xfrm>
              <a:off x="8655420" y="462280"/>
              <a:ext cx="874660" cy="40359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6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~2 feet</a:t>
              </a:r>
            </a:p>
          </p:txBody>
        </p:sp>
      </p:grp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20" name="Content Placeholder 3">
            <a:extLst>
              <a:ext uri="{FF2B5EF4-FFF2-40B4-BE49-F238E27FC236}">
                <a16:creationId xmlns:a16="http://schemas.microsoft.com/office/drawing/2014/main" id="{19E280C5-4EF7-4D8C-AF6C-9C46F18C20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214626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Supporting Frame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Vibration Dampeners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Part Holder and Vibrator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4251337" y="883920"/>
            <a:ext cx="4542048" cy="456184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9229642" y="2514600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6E37E72A-8234-42E4-B706-6650A2B6919C}"/>
              </a:ext>
            </a:extLst>
          </p:cNvPr>
          <p:cNvSpPr/>
          <p:nvPr/>
        </p:nvSpPr>
        <p:spPr>
          <a:xfrm>
            <a:off x="-1214120" y="2629566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C67BC86-9A05-438D-A208-81B334C77CC6}"/>
              </a:ext>
            </a:extLst>
          </p:cNvPr>
          <p:cNvGrpSpPr/>
          <p:nvPr/>
        </p:nvGrpSpPr>
        <p:grpSpPr>
          <a:xfrm>
            <a:off x="8564880" y="462280"/>
            <a:ext cx="1117600" cy="5339080"/>
            <a:chOff x="8564880" y="462280"/>
            <a:chExt cx="1117600" cy="533908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8DE4902-A5D2-4B79-81E8-152D7A3DA789}"/>
                </a:ext>
              </a:extLst>
            </p:cNvPr>
            <p:cNvCxnSpPr>
              <a:cxnSpLocks/>
            </p:cNvCxnSpPr>
            <p:nvPr/>
          </p:nvCxnSpPr>
          <p:spPr>
            <a:xfrm>
              <a:off x="8564880" y="1351280"/>
              <a:ext cx="111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D548D8E-EEC7-4F71-8AC3-ED71E730FE0E}"/>
                </a:ext>
              </a:extLst>
            </p:cNvPr>
            <p:cNvCxnSpPr>
              <a:cxnSpLocks/>
            </p:cNvCxnSpPr>
            <p:nvPr/>
          </p:nvCxnSpPr>
          <p:spPr>
            <a:xfrm>
              <a:off x="8564880" y="5323840"/>
              <a:ext cx="1117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59B45BB-568E-433F-BA12-54B671F450C3}"/>
                </a:ext>
              </a:extLst>
            </p:cNvPr>
            <p:cNvCxnSpPr/>
            <p:nvPr/>
          </p:nvCxnSpPr>
          <p:spPr>
            <a:xfrm>
              <a:off x="9092750" y="833120"/>
              <a:ext cx="0" cy="4978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0E782EF-A6A6-420C-AC79-E906A9AF1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2750" y="5303520"/>
              <a:ext cx="0" cy="4978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Content Placeholder 6">
              <a:extLst>
                <a:ext uri="{FF2B5EF4-FFF2-40B4-BE49-F238E27FC236}">
                  <a16:creationId xmlns:a16="http://schemas.microsoft.com/office/drawing/2014/main" id="{60818E57-E77E-47F8-99A1-54ED5142D9E2}"/>
                </a:ext>
              </a:extLst>
            </p:cNvPr>
            <p:cNvSpPr txBox="1">
              <a:spLocks/>
            </p:cNvSpPr>
            <p:nvPr/>
          </p:nvSpPr>
          <p:spPr>
            <a:xfrm>
              <a:off x="8655420" y="462280"/>
              <a:ext cx="874660" cy="40359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6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~2 feet</a:t>
              </a:r>
            </a:p>
          </p:txBody>
        </p:sp>
      </p:grp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20" name="Content Placeholder 3">
            <a:extLst>
              <a:ext uri="{FF2B5EF4-FFF2-40B4-BE49-F238E27FC236}">
                <a16:creationId xmlns:a16="http://schemas.microsoft.com/office/drawing/2014/main" id="{763A69E7-2C15-4070-9504-9BF087E2D4AC}"/>
              </a:ext>
            </a:extLst>
          </p:cNvPr>
          <p:cNvSpPr txBox="1">
            <a:spLocks/>
          </p:cNvSpPr>
          <p:nvPr/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Helvetica Neue" panose="02000503000000020004"/>
              </a:rPr>
              <a:t>Kevin Richter</a:t>
            </a:r>
            <a:endParaRPr lang="en-US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968926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Supporting Frame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Vibration Dampeners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Part Holder and Vibrator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4251337" y="883920"/>
            <a:ext cx="4542048" cy="456184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9229642" y="2514600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6E37E72A-8234-42E4-B706-6650A2B6919C}"/>
              </a:ext>
            </a:extLst>
          </p:cNvPr>
          <p:cNvSpPr/>
          <p:nvPr/>
        </p:nvSpPr>
        <p:spPr>
          <a:xfrm>
            <a:off x="81280" y="2629566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A5EEA8A-6646-4FF2-86BE-A656FB510221}"/>
              </a:ext>
            </a:extLst>
          </p:cNvPr>
          <p:cNvSpPr/>
          <p:nvPr/>
        </p:nvSpPr>
        <p:spPr>
          <a:xfrm>
            <a:off x="4394718" y="1194319"/>
            <a:ext cx="4264090" cy="4301412"/>
          </a:xfrm>
          <a:prstGeom prst="roundRect">
            <a:avLst>
              <a:gd name="adj" fmla="val 7143"/>
            </a:avLst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13" name="Content Placeholder 3">
            <a:extLst>
              <a:ext uri="{FF2B5EF4-FFF2-40B4-BE49-F238E27FC236}">
                <a16:creationId xmlns:a16="http://schemas.microsoft.com/office/drawing/2014/main" id="{CB429D16-ECF0-4045-9B42-441449CA6322}"/>
              </a:ext>
            </a:extLst>
          </p:cNvPr>
          <p:cNvSpPr txBox="1">
            <a:spLocks/>
          </p:cNvSpPr>
          <p:nvPr/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Helvetica Neue" panose="02000503000000020004"/>
              </a:rPr>
              <a:t>Kevin Richter</a:t>
            </a:r>
            <a:endParaRPr lang="en-US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90371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0597CCD-75CC-4678-A2C8-FFCAD3A3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Team Introductions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238DBA-C043-4590-A22A-BC4C47EF4FC3}"/>
              </a:ext>
            </a:extLst>
          </p:cNvPr>
          <p:cNvGrpSpPr/>
          <p:nvPr/>
        </p:nvGrpSpPr>
        <p:grpSpPr>
          <a:xfrm>
            <a:off x="9668521" y="1422642"/>
            <a:ext cx="2133600" cy="3977120"/>
            <a:chOff x="456270" y="1690688"/>
            <a:chExt cx="2133600" cy="39771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68CBEB-9397-469B-921E-8A5B565E4174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27459-278D-42AB-8A34-9DE8D8510547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Project/Systems Engineer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41A2FE0-3927-48F0-A0A5-4845CC1C7F6B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1" name="Picture 1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A4C0836-A875-4D9F-8B48-EEADD0AA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B5B7FB-7CC3-418D-8973-A16654A6F4DE}"/>
              </a:ext>
            </a:extLst>
          </p:cNvPr>
          <p:cNvGrpSpPr/>
          <p:nvPr/>
        </p:nvGrpSpPr>
        <p:grpSpPr>
          <a:xfrm>
            <a:off x="5014406" y="1422642"/>
            <a:ext cx="2133600" cy="3994130"/>
            <a:chOff x="7310091" y="1692655"/>
            <a:chExt cx="2133600" cy="39941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E47118-4BED-4884-96C9-74FEED57F2C1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F65D28-1111-43F6-9611-F61C82AB469C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 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DEA74C1-210B-45BC-9D7E-0BA6134C27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6" name="Picture 1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BF85068-7122-4856-A744-5F821267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DB66E5-97D0-434D-B55D-5605E949182E}"/>
              </a:ext>
            </a:extLst>
          </p:cNvPr>
          <p:cNvGrpSpPr/>
          <p:nvPr/>
        </p:nvGrpSpPr>
        <p:grpSpPr>
          <a:xfrm>
            <a:off x="360292" y="1422642"/>
            <a:ext cx="2133600" cy="3996326"/>
            <a:chOff x="2740877" y="1690459"/>
            <a:chExt cx="2133600" cy="39963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B632C0-70F1-47FD-8BEF-2B50BCE76C49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83AC96-0CCD-4B5B-9DF6-A363D0DD4CAD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Design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CB222B7-8E05-4182-9F7D-DACC5A9A359F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D32363E5-8F6A-4BA9-A15E-F8E3D649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A5A5C2-7128-4E86-B5E4-8AE7F34890BD}"/>
              </a:ext>
            </a:extLst>
          </p:cNvPr>
          <p:cNvGrpSpPr/>
          <p:nvPr/>
        </p:nvGrpSpPr>
        <p:grpSpPr>
          <a:xfrm>
            <a:off x="2687349" y="1422642"/>
            <a:ext cx="2133600" cy="3985229"/>
            <a:chOff x="5025484" y="1690688"/>
            <a:chExt cx="2133600" cy="39852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152002-74E9-4761-A8F7-EC5802DFFC5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4B986B-8E4E-442F-8DE1-0C58116CCB7F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Manufacturing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A5FB1E0-BEE7-4F6F-B416-EC727336537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6" name="Picture 2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36D72A7-6DB6-44DB-A661-A188CF0C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D8A31B-FB09-494E-BEDF-59B8043AF482}"/>
              </a:ext>
            </a:extLst>
          </p:cNvPr>
          <p:cNvGrpSpPr/>
          <p:nvPr/>
        </p:nvGrpSpPr>
        <p:grpSpPr>
          <a:xfrm>
            <a:off x="7341463" y="1422642"/>
            <a:ext cx="2133600" cy="3985228"/>
            <a:chOff x="9594698" y="1690688"/>
            <a:chExt cx="2133600" cy="39852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8FF97C-A560-44C8-85AC-4B727E38B541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B372BD-7F30-4589-B645-DA01F31D9778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A9437D2-FA17-4C5B-8C47-1C69015E9B75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989D24C1-08A2-42E4-A305-4964FD8ECD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976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Supporting Frame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Vibration Dampeners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Part Holder and Vibrator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4251337" y="883920"/>
            <a:ext cx="4542048" cy="456184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9229642" y="2514600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6E37E72A-8234-42E4-B706-6650A2B6919C}"/>
              </a:ext>
            </a:extLst>
          </p:cNvPr>
          <p:cNvSpPr/>
          <p:nvPr/>
        </p:nvSpPr>
        <p:spPr>
          <a:xfrm>
            <a:off x="81280" y="3381406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A5EEA8A-6646-4FF2-86BE-A656FB510221}"/>
              </a:ext>
            </a:extLst>
          </p:cNvPr>
          <p:cNvSpPr/>
          <p:nvPr/>
        </p:nvSpPr>
        <p:spPr>
          <a:xfrm>
            <a:off x="4958080" y="934720"/>
            <a:ext cx="690880" cy="219456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38E4723-109C-4F72-AF6D-4565DDC9CAFE}"/>
              </a:ext>
            </a:extLst>
          </p:cNvPr>
          <p:cNvSpPr/>
          <p:nvPr/>
        </p:nvSpPr>
        <p:spPr>
          <a:xfrm>
            <a:off x="7396480" y="934720"/>
            <a:ext cx="690880" cy="219456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AC7F986F-4E2A-4D32-8E96-C256C25BB8ED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14" name="Content Placeholder 3">
            <a:extLst>
              <a:ext uri="{FF2B5EF4-FFF2-40B4-BE49-F238E27FC236}">
                <a16:creationId xmlns:a16="http://schemas.microsoft.com/office/drawing/2014/main" id="{66CE8DBA-D958-42EA-A44C-6B513C7532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3147090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Supporting Frame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Vibration Dampeners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Part Holder and Vibrator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4251337" y="883920"/>
            <a:ext cx="4542048" cy="456184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9229642" y="2514600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6E37E72A-8234-42E4-B706-6650A2B6919C}"/>
              </a:ext>
            </a:extLst>
          </p:cNvPr>
          <p:cNvSpPr/>
          <p:nvPr/>
        </p:nvSpPr>
        <p:spPr>
          <a:xfrm>
            <a:off x="81280" y="413375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A5EEA8A-6646-4FF2-86BE-A656FB510221}"/>
              </a:ext>
            </a:extLst>
          </p:cNvPr>
          <p:cNvSpPr/>
          <p:nvPr/>
        </p:nvSpPr>
        <p:spPr>
          <a:xfrm>
            <a:off x="5029200" y="2377440"/>
            <a:ext cx="3027680" cy="93472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12435891" y="1139077"/>
            <a:ext cx="4732561" cy="4573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3" name="Content Placeholder 3">
            <a:extLst>
              <a:ext uri="{FF2B5EF4-FFF2-40B4-BE49-F238E27FC236}">
                <a16:creationId xmlns:a16="http://schemas.microsoft.com/office/drawing/2014/main" id="{5B06115B-624F-40A2-9C27-40E4A03CB7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867080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4661263" y="2634076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17359" y="7031430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66098D64-AD09-4015-BC17-B1CAAF48B9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2399488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34924" y="1226916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9377E4-D330-46B4-A294-B8C4BBC0AA17}"/>
              </a:ext>
            </a:extLst>
          </p:cNvPr>
          <p:cNvGrpSpPr/>
          <p:nvPr/>
        </p:nvGrpSpPr>
        <p:grpSpPr>
          <a:xfrm>
            <a:off x="4661263" y="-2255162"/>
            <a:ext cx="2688038" cy="1300480"/>
            <a:chOff x="1086402" y="1056640"/>
            <a:chExt cx="3048718" cy="1473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EE7518-4B16-4D0B-906B-8E51E6950759}"/>
                </a:ext>
              </a:extLst>
            </p:cNvPr>
            <p:cNvGrpSpPr/>
            <p:nvPr/>
          </p:nvGrpSpPr>
          <p:grpSpPr>
            <a:xfrm>
              <a:off x="1086402" y="1056640"/>
              <a:ext cx="3048718" cy="457200"/>
              <a:chOff x="1086402" y="1056640"/>
              <a:chExt cx="3048718" cy="457200"/>
            </a:xfrm>
          </p:grpSpPr>
          <p:sp>
            <p:nvSpPr>
              <p:cNvPr id="103" name="Content Placeholder 6">
                <a:extLst>
                  <a:ext uri="{FF2B5EF4-FFF2-40B4-BE49-F238E27FC236}">
                    <a16:creationId xmlns:a16="http://schemas.microsoft.com/office/drawing/2014/main" id="{BB836B11-1B28-41B3-8796-8A2795A4AD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056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Build Plate and Part</a:t>
                </a:r>
              </a:p>
            </p:txBody>
          </p:sp>
          <p:sp>
            <p:nvSpPr>
              <p:cNvPr id="106" name="Content Placeholder 6">
                <a:extLst>
                  <a:ext uri="{FF2B5EF4-FFF2-40B4-BE49-F238E27FC236}">
                    <a16:creationId xmlns:a16="http://schemas.microsoft.com/office/drawing/2014/main" id="{8D7EF668-25C0-4ED8-9BEE-269D535FA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056640"/>
                <a:ext cx="457200" cy="457200"/>
              </a:xfrm>
              <a:prstGeom prst="roundRect">
                <a:avLst/>
              </a:prstGeom>
              <a:solidFill>
                <a:srgbClr val="A9D18E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279536-73F9-428E-92E6-C5F71CC712AC}"/>
                </a:ext>
              </a:extLst>
            </p:cNvPr>
            <p:cNvGrpSpPr/>
            <p:nvPr/>
          </p:nvGrpSpPr>
          <p:grpSpPr>
            <a:xfrm>
              <a:off x="1086402" y="1564640"/>
              <a:ext cx="3048718" cy="457200"/>
              <a:chOff x="1086402" y="1564640"/>
              <a:chExt cx="3048718" cy="457200"/>
            </a:xfrm>
          </p:grpSpPr>
          <p:sp>
            <p:nvSpPr>
              <p:cNvPr id="104" name="Content Placeholder 6">
                <a:extLst>
                  <a:ext uri="{FF2B5EF4-FFF2-40B4-BE49-F238E27FC236}">
                    <a16:creationId xmlns:a16="http://schemas.microsoft.com/office/drawing/2014/main" id="{AE7FD44E-2EA9-430C-BE5F-2F48010B1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1564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Fasteners</a:t>
                </a:r>
              </a:p>
            </p:txBody>
          </p:sp>
          <p:sp>
            <p:nvSpPr>
              <p:cNvPr id="107" name="Content Placeholder 6">
                <a:extLst>
                  <a:ext uri="{FF2B5EF4-FFF2-40B4-BE49-F238E27FC236}">
                    <a16:creationId xmlns:a16="http://schemas.microsoft.com/office/drawing/2014/main" id="{9789D52F-E507-4887-B65B-A10FBA54E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1564640"/>
                <a:ext cx="457200" cy="457200"/>
              </a:xfrm>
              <a:prstGeom prst="roundRect">
                <a:avLst/>
              </a:prstGeom>
              <a:solidFill>
                <a:srgbClr val="FFD966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AD49FD9-28B3-4145-9126-B61C414F9B8D}"/>
                </a:ext>
              </a:extLst>
            </p:cNvPr>
            <p:cNvGrpSpPr/>
            <p:nvPr/>
          </p:nvGrpSpPr>
          <p:grpSpPr>
            <a:xfrm>
              <a:off x="1086402" y="2072640"/>
              <a:ext cx="3048718" cy="457200"/>
              <a:chOff x="1086402" y="2072640"/>
              <a:chExt cx="3048718" cy="457200"/>
            </a:xfrm>
          </p:grpSpPr>
          <p:sp>
            <p:nvSpPr>
              <p:cNvPr id="105" name="Content Placeholder 6">
                <a:extLst>
                  <a:ext uri="{FF2B5EF4-FFF2-40B4-BE49-F238E27FC236}">
                    <a16:creationId xmlns:a16="http://schemas.microsoft.com/office/drawing/2014/main" id="{33B2F0EE-5C97-48CF-BD92-0F23A2D0C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923" y="2072640"/>
                <a:ext cx="2317197" cy="45720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16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Vibrator </a:t>
                </a:r>
              </a:p>
            </p:txBody>
          </p:sp>
          <p:sp>
            <p:nvSpPr>
              <p:cNvPr id="108" name="Content Placeholder 6">
                <a:extLst>
                  <a:ext uri="{FF2B5EF4-FFF2-40B4-BE49-F238E27FC236}">
                    <a16:creationId xmlns:a16="http://schemas.microsoft.com/office/drawing/2014/main" id="{378A3587-74B3-4891-A44F-06E4F6F18E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6402" y="2072640"/>
                <a:ext cx="457200" cy="457200"/>
              </a:xfrm>
              <a:prstGeom prst="roundRect">
                <a:avLst/>
              </a:prstGeom>
              <a:solidFill>
                <a:srgbClr val="DD2B2B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</p:grpSp>
      </p:grp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8692" y="1226916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01697" y="3000614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11" name="Content Placeholder 3">
            <a:extLst>
              <a:ext uri="{FF2B5EF4-FFF2-40B4-BE49-F238E27FC236}">
                <a16:creationId xmlns:a16="http://schemas.microsoft.com/office/drawing/2014/main" id="{5A8CC772-B326-4392-8C22-22F093C2483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3615448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5" name="Content Placeholder 6">
            <a:extLst>
              <a:ext uri="{FF2B5EF4-FFF2-40B4-BE49-F238E27FC236}">
                <a16:creationId xmlns:a16="http://schemas.microsoft.com/office/drawing/2014/main" id="{33B2F0EE-5C97-48CF-BD92-0F23A2D0CE70}"/>
              </a:ext>
            </a:extLst>
          </p:cNvPr>
          <p:cNvSpPr txBox="1">
            <a:spLocks/>
          </p:cNvSpPr>
          <p:nvPr/>
        </p:nvSpPr>
        <p:spPr>
          <a:xfrm>
            <a:off x="4987385" y="609890"/>
            <a:ext cx="2043060" cy="848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Barrier Needed to Control Powder </a:t>
            </a: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New System</a:t>
            </a:r>
          </a:p>
        </p:txBody>
      </p:sp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4705329" y="2986677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259298" y="1192762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1DC7C5D-44A4-4105-BB28-3CC927C9CD01}"/>
              </a:ext>
            </a:extLst>
          </p:cNvPr>
          <p:cNvSpPr/>
          <p:nvPr/>
        </p:nvSpPr>
        <p:spPr>
          <a:xfrm>
            <a:off x="149290" y="1110343"/>
            <a:ext cx="4329404" cy="4320073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7671355" y="1212979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455FD44-9BAC-42A4-AF50-8C88B0EFFD05}"/>
              </a:ext>
            </a:extLst>
          </p:cNvPr>
          <p:cNvSpPr/>
          <p:nvPr/>
        </p:nvSpPr>
        <p:spPr>
          <a:xfrm>
            <a:off x="7539135" y="1116564"/>
            <a:ext cx="4522238" cy="4307631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12396486" y="2025570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127" y="56715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302" y="57872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8E42F3A7-D3AD-44C4-9C5F-29ADE6DE67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4126607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5" name="Content Placeholder 6">
            <a:extLst>
              <a:ext uri="{FF2B5EF4-FFF2-40B4-BE49-F238E27FC236}">
                <a16:creationId xmlns:a16="http://schemas.microsoft.com/office/drawing/2014/main" id="{33B2F0EE-5C97-48CF-BD92-0F23A2D0CE70}"/>
              </a:ext>
            </a:extLst>
          </p:cNvPr>
          <p:cNvSpPr txBox="1">
            <a:spLocks/>
          </p:cNvSpPr>
          <p:nvPr/>
        </p:nvSpPr>
        <p:spPr>
          <a:xfrm>
            <a:off x="-7744767" y="424695"/>
            <a:ext cx="2043060" cy="848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Barrier Needed to Control Powder </a:t>
            </a:r>
          </a:p>
        </p:txBody>
      </p:sp>
      <p:sp>
        <p:nvSpPr>
          <p:cNvPr id="120" name="Title 4">
            <a:extLst>
              <a:ext uri="{FF2B5EF4-FFF2-40B4-BE49-F238E27FC236}">
                <a16:creationId xmlns:a16="http://schemas.microsoft.com/office/drawing/2014/main" id="{E70AB17E-1C6C-4A32-94E8-A2BC842AEC4A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Chosen Barrier</a:t>
            </a:r>
          </a:p>
        </p:txBody>
      </p:sp>
      <p:sp>
        <p:nvSpPr>
          <p:cNvPr id="123" name="Content Placeholder 6">
            <a:extLst>
              <a:ext uri="{FF2B5EF4-FFF2-40B4-BE49-F238E27FC236}">
                <a16:creationId xmlns:a16="http://schemas.microsoft.com/office/drawing/2014/main" id="{6389332D-024F-45F6-A32D-6C6FF74BB291}"/>
              </a:ext>
            </a:extLst>
          </p:cNvPr>
          <p:cNvSpPr txBox="1">
            <a:spLocks/>
          </p:cNvSpPr>
          <p:nvPr/>
        </p:nvSpPr>
        <p:spPr>
          <a:xfrm>
            <a:off x="-8026823" y="2801482"/>
            <a:ext cx="2607171" cy="5674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What </a:t>
            </a:r>
            <a:r>
              <a:rPr lang="en-US" sz="2400" dirty="0">
                <a:solidFill>
                  <a:sysClr val="windowText" lastClr="000000"/>
                </a:solidFill>
              </a:rPr>
              <a:t>About Safety?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61300E-85D1-4F87-A051-2BB6A38ABB30}"/>
              </a:ext>
            </a:extLst>
          </p:cNvPr>
          <p:cNvGrpSpPr>
            <a:grpSpLocks noChangeAspect="1"/>
          </p:cNvGrpSpPr>
          <p:nvPr/>
        </p:nvGrpSpPr>
        <p:grpSpPr>
          <a:xfrm>
            <a:off x="-12472854" y="1007567"/>
            <a:ext cx="4096949" cy="4114800"/>
            <a:chOff x="6576078" y="172720"/>
            <a:chExt cx="5250163" cy="5273040"/>
          </a:xfrm>
        </p:grpSpPr>
        <p:sp>
          <p:nvSpPr>
            <p:cNvPr id="100" name="Content Placeholder 6">
              <a:extLst>
                <a:ext uri="{FF2B5EF4-FFF2-40B4-BE49-F238E27FC236}">
                  <a16:creationId xmlns:a16="http://schemas.microsoft.com/office/drawing/2014/main" id="{D02977BE-4BD1-4AB9-966C-DB17A56AF3D2}"/>
                </a:ext>
              </a:extLst>
            </p:cNvPr>
            <p:cNvSpPr txBox="1">
              <a:spLocks/>
            </p:cNvSpPr>
            <p:nvPr/>
          </p:nvSpPr>
          <p:spPr>
            <a:xfrm>
              <a:off x="6576078" y="172720"/>
              <a:ext cx="5250163" cy="5273040"/>
            </a:xfrm>
            <a:prstGeom prst="roundRect">
              <a:avLst>
                <a:gd name="adj" fmla="val 8641"/>
              </a:avLst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C335F8-13E4-4440-BE47-DBF53302D9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7304" y="328839"/>
              <a:ext cx="4607712" cy="4960804"/>
              <a:chOff x="3060680" y="156120"/>
              <a:chExt cx="6125864" cy="659529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D33A3E6-C400-4B3B-ADE5-6349E5BD1B70}"/>
                  </a:ext>
                </a:extLst>
              </p:cNvPr>
              <p:cNvGrpSpPr/>
              <p:nvPr/>
            </p:nvGrpSpPr>
            <p:grpSpPr>
              <a:xfrm>
                <a:off x="3871220" y="156120"/>
                <a:ext cx="4482266" cy="5891619"/>
                <a:chOff x="3871220" y="156120"/>
                <a:chExt cx="4482266" cy="589161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AD58F78-39A9-4572-B01A-B228D1BC2853}"/>
                    </a:ext>
                  </a:extLst>
                </p:cNvPr>
                <p:cNvGrpSpPr/>
                <p:nvPr/>
              </p:nvGrpSpPr>
              <p:grpSpPr>
                <a:xfrm>
                  <a:off x="3871220" y="156120"/>
                  <a:ext cx="4482266" cy="2961640"/>
                  <a:chOff x="3871220" y="156120"/>
                  <a:chExt cx="4482266" cy="2961640"/>
                </a:xfrm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F3F8099A-825E-432B-AEC7-EADFDD3FC98D}"/>
                      </a:ext>
                    </a:extLst>
                  </p:cNvPr>
                  <p:cNvGrpSpPr/>
                  <p:nvPr/>
                </p:nvGrpSpPr>
                <p:grpSpPr>
                  <a:xfrm>
                    <a:off x="7622226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E3744192-CAAB-49B6-8942-5BC3E7CBB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0" name="Freeform: Shape 89">
                      <a:extLst>
                        <a:ext uri="{FF2B5EF4-FFF2-40B4-BE49-F238E27FC236}">
                          <a16:creationId xmlns:a16="http://schemas.microsoft.com/office/drawing/2014/main" id="{8F9F9F74-51E5-4210-AFFB-DCC13B256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9031C590-7228-4E5D-92CB-9778671B4B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2564E686-7C4F-4B65-BE7E-DA8A18A06C8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74936480-C5AB-4ED9-B90B-041F38A4C9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8" name="Rectangle: Rounded Corners 97">
                        <a:extLst>
                          <a:ext uri="{FF2B5EF4-FFF2-40B4-BE49-F238E27FC236}">
                            <a16:creationId xmlns:a16="http://schemas.microsoft.com/office/drawing/2014/main" id="{98BE69B8-8D26-4243-9B15-69B980C498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9" name="Trapezoid 98">
                        <a:extLst>
                          <a:ext uri="{FF2B5EF4-FFF2-40B4-BE49-F238E27FC236}">
                            <a16:creationId xmlns:a16="http://schemas.microsoft.com/office/drawing/2014/main" id="{470B01DE-6DD0-4EB8-942B-322A2D5103F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92" name="Trapezoid 91">
                      <a:extLst>
                        <a:ext uri="{FF2B5EF4-FFF2-40B4-BE49-F238E27FC236}">
                          <a16:creationId xmlns:a16="http://schemas.microsoft.com/office/drawing/2014/main" id="{B6E725D9-CEDE-4791-99CD-CC470103B2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CA25EFF2-2BAF-4DBD-85B6-EC5CFDC0D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590BC31-618A-430E-9F84-0CA4BCFBAE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9588305E-38D4-44AB-A7D1-AA2162E01E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BF68F0F1-A106-4723-87EC-13053FD83E5A}"/>
                      </a:ext>
                    </a:extLst>
                  </p:cNvPr>
                  <p:cNvGrpSpPr/>
                  <p:nvPr/>
                </p:nvGrpSpPr>
                <p:grpSpPr>
                  <a:xfrm>
                    <a:off x="3871220" y="156120"/>
                    <a:ext cx="731260" cy="2961640"/>
                    <a:chOff x="3871220" y="154940"/>
                    <a:chExt cx="731260" cy="2961640"/>
                  </a:xfrm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1FDCCC63-126A-49AC-876B-B52FDEA59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2550" y="154940"/>
                      <a:ext cx="228600" cy="1290320"/>
                    </a:xfrm>
                    <a:custGeom>
                      <a:avLst/>
                      <a:gdLst>
                        <a:gd name="connsiteX0" fmla="*/ 0 w 228600"/>
                        <a:gd name="connsiteY0" fmla="*/ 0 h 1290320"/>
                        <a:gd name="connsiteX1" fmla="*/ 228600 w 228600"/>
                        <a:gd name="connsiteY1" fmla="*/ 0 h 1290320"/>
                        <a:gd name="connsiteX2" fmla="*/ 228600 w 228600"/>
                        <a:gd name="connsiteY2" fmla="*/ 129540 h 1290320"/>
                        <a:gd name="connsiteX3" fmla="*/ 185420 w 228600"/>
                        <a:gd name="connsiteY3" fmla="*/ 129540 h 1290320"/>
                        <a:gd name="connsiteX4" fmla="*/ 185420 w 228600"/>
                        <a:gd name="connsiteY4" fmla="*/ 1290320 h 1290320"/>
                        <a:gd name="connsiteX5" fmla="*/ 43180 w 228600"/>
                        <a:gd name="connsiteY5" fmla="*/ 1290320 h 1290320"/>
                        <a:gd name="connsiteX6" fmla="*/ 43180 w 228600"/>
                        <a:gd name="connsiteY6" fmla="*/ 129540 h 1290320"/>
                        <a:gd name="connsiteX7" fmla="*/ 0 w 228600"/>
                        <a:gd name="connsiteY7" fmla="*/ 129540 h 1290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28600" h="1290320">
                          <a:moveTo>
                            <a:pt x="0" y="0"/>
                          </a:moveTo>
                          <a:lnTo>
                            <a:pt x="228600" y="0"/>
                          </a:lnTo>
                          <a:lnTo>
                            <a:pt x="228600" y="129540"/>
                          </a:lnTo>
                          <a:lnTo>
                            <a:pt x="185420" y="129540"/>
                          </a:lnTo>
                          <a:lnTo>
                            <a:pt x="185420" y="1290320"/>
                          </a:lnTo>
                          <a:lnTo>
                            <a:pt x="43180" y="1290320"/>
                          </a:lnTo>
                          <a:lnTo>
                            <a:pt x="43180" y="129540"/>
                          </a:lnTo>
                          <a:lnTo>
                            <a:pt x="0" y="129540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F8816A1-743A-4F97-87F3-E760CFACA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645" y="1602740"/>
                      <a:ext cx="232410" cy="1513840"/>
                    </a:xfrm>
                    <a:custGeom>
                      <a:avLst/>
                      <a:gdLst>
                        <a:gd name="connsiteX0" fmla="*/ 40958 w 232410"/>
                        <a:gd name="connsiteY0" fmla="*/ 0 h 1541145"/>
                        <a:gd name="connsiteX1" fmla="*/ 191453 w 232410"/>
                        <a:gd name="connsiteY1" fmla="*/ 0 h 1541145"/>
                        <a:gd name="connsiteX2" fmla="*/ 191453 w 232410"/>
                        <a:gd name="connsiteY2" fmla="*/ 1415415 h 1541145"/>
                        <a:gd name="connsiteX3" fmla="*/ 232410 w 232410"/>
                        <a:gd name="connsiteY3" fmla="*/ 1415415 h 1541145"/>
                        <a:gd name="connsiteX4" fmla="*/ 232410 w 232410"/>
                        <a:gd name="connsiteY4" fmla="*/ 1541145 h 1541145"/>
                        <a:gd name="connsiteX5" fmla="*/ 0 w 232410"/>
                        <a:gd name="connsiteY5" fmla="*/ 1541145 h 1541145"/>
                        <a:gd name="connsiteX6" fmla="*/ 0 w 232410"/>
                        <a:gd name="connsiteY6" fmla="*/ 1415415 h 1541145"/>
                        <a:gd name="connsiteX7" fmla="*/ 40958 w 232410"/>
                        <a:gd name="connsiteY7" fmla="*/ 1415415 h 1541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2410" h="1541145">
                          <a:moveTo>
                            <a:pt x="40958" y="0"/>
                          </a:moveTo>
                          <a:lnTo>
                            <a:pt x="191453" y="0"/>
                          </a:lnTo>
                          <a:lnTo>
                            <a:pt x="191453" y="1415415"/>
                          </a:lnTo>
                          <a:lnTo>
                            <a:pt x="232410" y="1415415"/>
                          </a:lnTo>
                          <a:lnTo>
                            <a:pt x="232410" y="1541145"/>
                          </a:lnTo>
                          <a:lnTo>
                            <a:pt x="0" y="1541145"/>
                          </a:lnTo>
                          <a:lnTo>
                            <a:pt x="0" y="1415415"/>
                          </a:lnTo>
                          <a:lnTo>
                            <a:pt x="40958" y="1415415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CDF9A482-0E3D-40C3-BE90-1323E2BF12D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71220" y="914401"/>
                      <a:ext cx="731260" cy="1444814"/>
                      <a:chOff x="4800600" y="1531620"/>
                      <a:chExt cx="1882140" cy="4030980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A87A504F-983D-4F8E-A509-8BB4726842C2}"/>
                          </a:ext>
                        </a:extLst>
                      </p:cNvPr>
                      <p:cNvSpPr/>
                      <p:nvPr/>
                    </p:nvSpPr>
                    <p:spPr>
                      <a:xfrm rot="385971">
                        <a:off x="5020728" y="4076461"/>
                        <a:ext cx="1426970" cy="1480140"/>
                      </a:xfrm>
                      <a:custGeom>
                        <a:avLst/>
                        <a:gdLst>
                          <a:gd name="connsiteX0" fmla="*/ 16274 w 1426970"/>
                          <a:gd name="connsiteY0" fmla="*/ 0 h 1480140"/>
                          <a:gd name="connsiteX1" fmla="*/ 1256018 w 1426970"/>
                          <a:gd name="connsiteY1" fmla="*/ 0 h 1480140"/>
                          <a:gd name="connsiteX2" fmla="*/ 1272292 w 1426970"/>
                          <a:gd name="connsiteY2" fmla="*/ 16274 h 1480140"/>
                          <a:gd name="connsiteX3" fmla="*/ 1272292 w 1426970"/>
                          <a:gd name="connsiteY3" fmla="*/ 81371 h 1480140"/>
                          <a:gd name="connsiteX4" fmla="*/ 1267525 w 1426970"/>
                          <a:gd name="connsiteY4" fmla="*/ 92878 h 1480140"/>
                          <a:gd name="connsiteX5" fmla="*/ 1267412 w 1426970"/>
                          <a:gd name="connsiteY5" fmla="*/ 92925 h 1480140"/>
                          <a:gd name="connsiteX6" fmla="*/ 1267105 w 1426970"/>
                          <a:gd name="connsiteY6" fmla="*/ 94713 h 1480140"/>
                          <a:gd name="connsiteX7" fmla="*/ 1256936 w 1426970"/>
                          <a:gd name="connsiteY7" fmla="*/ 101905 h 1480140"/>
                          <a:gd name="connsiteX8" fmla="*/ 408430 w 1426970"/>
                          <a:gd name="connsiteY8" fmla="*/ 294170 h 1480140"/>
                          <a:gd name="connsiteX9" fmla="*/ 1299409 w 1426970"/>
                          <a:gd name="connsiteY9" fmla="*/ 294170 h 1480140"/>
                          <a:gd name="connsiteX10" fmla="*/ 1315684 w 1426970"/>
                          <a:gd name="connsiteY10" fmla="*/ 310444 h 1480140"/>
                          <a:gd name="connsiteX11" fmla="*/ 1315684 w 1426970"/>
                          <a:gd name="connsiteY11" fmla="*/ 375541 h 1480140"/>
                          <a:gd name="connsiteX12" fmla="*/ 1310917 w 1426970"/>
                          <a:gd name="connsiteY12" fmla="*/ 387048 h 1480140"/>
                          <a:gd name="connsiteX13" fmla="*/ 1310803 w 1426970"/>
                          <a:gd name="connsiteY13" fmla="*/ 387096 h 1480140"/>
                          <a:gd name="connsiteX14" fmla="*/ 1310496 w 1426970"/>
                          <a:gd name="connsiteY14" fmla="*/ 388884 h 1480140"/>
                          <a:gd name="connsiteX15" fmla="*/ 1300327 w 1426970"/>
                          <a:gd name="connsiteY15" fmla="*/ 396075 h 1480140"/>
                          <a:gd name="connsiteX16" fmla="*/ 451826 w 1426970"/>
                          <a:gd name="connsiteY16" fmla="*/ 588339 h 1480140"/>
                          <a:gd name="connsiteX17" fmla="*/ 1342801 w 1426970"/>
                          <a:gd name="connsiteY17" fmla="*/ 588339 h 1480140"/>
                          <a:gd name="connsiteX18" fmla="*/ 1359075 w 1426970"/>
                          <a:gd name="connsiteY18" fmla="*/ 604613 h 1480140"/>
                          <a:gd name="connsiteX19" fmla="*/ 1359075 w 1426970"/>
                          <a:gd name="connsiteY19" fmla="*/ 669710 h 1480140"/>
                          <a:gd name="connsiteX20" fmla="*/ 1354308 w 1426970"/>
                          <a:gd name="connsiteY20" fmla="*/ 681218 h 1480140"/>
                          <a:gd name="connsiteX21" fmla="*/ 1354194 w 1426970"/>
                          <a:gd name="connsiteY21" fmla="*/ 681265 h 1480140"/>
                          <a:gd name="connsiteX22" fmla="*/ 1353887 w 1426970"/>
                          <a:gd name="connsiteY22" fmla="*/ 683055 h 1480140"/>
                          <a:gd name="connsiteX23" fmla="*/ 1343717 w 1426970"/>
                          <a:gd name="connsiteY23" fmla="*/ 690246 h 1480140"/>
                          <a:gd name="connsiteX24" fmla="*/ 553260 w 1426970"/>
                          <a:gd name="connsiteY24" fmla="*/ 869358 h 1480140"/>
                          <a:gd name="connsiteX25" fmla="*/ 1366817 w 1426970"/>
                          <a:gd name="connsiteY25" fmla="*/ 869358 h 1480140"/>
                          <a:gd name="connsiteX26" fmla="*/ 1383091 w 1426970"/>
                          <a:gd name="connsiteY26" fmla="*/ 885632 h 1480140"/>
                          <a:gd name="connsiteX27" fmla="*/ 1383092 w 1426970"/>
                          <a:gd name="connsiteY27" fmla="*/ 898767 h 1480140"/>
                          <a:gd name="connsiteX28" fmla="*/ 1384997 w 1426970"/>
                          <a:gd name="connsiteY28" fmla="*/ 901462 h 1480140"/>
                          <a:gd name="connsiteX29" fmla="*/ 1399383 w 1426970"/>
                          <a:gd name="connsiteY29" fmla="*/ 964949 h 1480140"/>
                          <a:gd name="connsiteX30" fmla="*/ 1387108 w 1426970"/>
                          <a:gd name="connsiteY30" fmla="*/ 984417 h 1480140"/>
                          <a:gd name="connsiteX31" fmla="*/ 646066 w 1426970"/>
                          <a:gd name="connsiteY31" fmla="*/ 1152331 h 1480140"/>
                          <a:gd name="connsiteX32" fmla="*/ 1396166 w 1426970"/>
                          <a:gd name="connsiteY32" fmla="*/ 1152331 h 1480140"/>
                          <a:gd name="connsiteX33" fmla="*/ 1412440 w 1426970"/>
                          <a:gd name="connsiteY33" fmla="*/ 1168605 h 1480140"/>
                          <a:gd name="connsiteX34" fmla="*/ 1412440 w 1426970"/>
                          <a:gd name="connsiteY34" fmla="*/ 1210986 h 1480140"/>
                          <a:gd name="connsiteX35" fmla="*/ 1415685 w 1426970"/>
                          <a:gd name="connsiteY35" fmla="*/ 1216857 h 1480140"/>
                          <a:gd name="connsiteX36" fmla="*/ 1426812 w 1426970"/>
                          <a:gd name="connsiteY36" fmla="*/ 1315545 h 1480140"/>
                          <a:gd name="connsiteX37" fmla="*/ 1404921 w 1426970"/>
                          <a:gd name="connsiteY37" fmla="*/ 1343000 h 1480140"/>
                          <a:gd name="connsiteX38" fmla="*/ 189985 w 1426970"/>
                          <a:gd name="connsiteY38" fmla="*/ 1479982 h 1480140"/>
                          <a:gd name="connsiteX39" fmla="*/ 162531 w 1426970"/>
                          <a:gd name="connsiteY39" fmla="*/ 1458091 h 1480140"/>
                          <a:gd name="connsiteX40" fmla="*/ 151404 w 1426970"/>
                          <a:gd name="connsiteY40" fmla="*/ 1359403 h 1480140"/>
                          <a:gd name="connsiteX41" fmla="*/ 173295 w 1426970"/>
                          <a:gd name="connsiteY41" fmla="*/ 1331948 h 1480140"/>
                          <a:gd name="connsiteX42" fmla="*/ 900327 w 1426970"/>
                          <a:gd name="connsiteY42" fmla="*/ 1249976 h 1480140"/>
                          <a:gd name="connsiteX43" fmla="*/ 215139 w 1426970"/>
                          <a:gd name="connsiteY43" fmla="*/ 1249976 h 1480140"/>
                          <a:gd name="connsiteX44" fmla="*/ 204691 w 1426970"/>
                          <a:gd name="connsiteY44" fmla="*/ 1252344 h 1480140"/>
                          <a:gd name="connsiteX45" fmla="*/ 192415 w 1426970"/>
                          <a:gd name="connsiteY45" fmla="*/ 1250238 h 1480140"/>
                          <a:gd name="connsiteX46" fmla="*/ 192229 w 1426970"/>
                          <a:gd name="connsiteY46" fmla="*/ 1249976 h 1480140"/>
                          <a:gd name="connsiteX47" fmla="*/ 156422 w 1426970"/>
                          <a:gd name="connsiteY47" fmla="*/ 1249976 h 1480140"/>
                          <a:gd name="connsiteX48" fmla="*/ 140148 w 1426970"/>
                          <a:gd name="connsiteY48" fmla="*/ 1233702 h 1480140"/>
                          <a:gd name="connsiteX49" fmla="*/ 140148 w 1426970"/>
                          <a:gd name="connsiteY49" fmla="*/ 1168605 h 1480140"/>
                          <a:gd name="connsiteX50" fmla="*/ 156422 w 1426970"/>
                          <a:gd name="connsiteY50" fmla="*/ 1152331 h 1480140"/>
                          <a:gd name="connsiteX51" fmla="*/ 204215 w 1426970"/>
                          <a:gd name="connsiteY51" fmla="*/ 1152331 h 1480140"/>
                          <a:gd name="connsiteX52" fmla="*/ 1022110 w 1426970"/>
                          <a:gd name="connsiteY52" fmla="*/ 967003 h 1480140"/>
                          <a:gd name="connsiteX53" fmla="*/ 127074 w 1426970"/>
                          <a:gd name="connsiteY53" fmla="*/ 967003 h 1480140"/>
                          <a:gd name="connsiteX54" fmla="*/ 110799 w 1426970"/>
                          <a:gd name="connsiteY54" fmla="*/ 950729 h 1480140"/>
                          <a:gd name="connsiteX55" fmla="*/ 110799 w 1426970"/>
                          <a:gd name="connsiteY55" fmla="*/ 885632 h 1480140"/>
                          <a:gd name="connsiteX56" fmla="*/ 127074 w 1426970"/>
                          <a:gd name="connsiteY56" fmla="*/ 869358 h 1480140"/>
                          <a:gd name="connsiteX57" fmla="*/ 130650 w 1426970"/>
                          <a:gd name="connsiteY57" fmla="*/ 869358 h 1480140"/>
                          <a:gd name="connsiteX58" fmla="*/ 139721 w 1426970"/>
                          <a:gd name="connsiteY58" fmla="*/ 862943 h 1480140"/>
                          <a:gd name="connsiteX59" fmla="*/ 920676 w 1426970"/>
                          <a:gd name="connsiteY59" fmla="*/ 685984 h 1480140"/>
                          <a:gd name="connsiteX60" fmla="*/ 103057 w 1426970"/>
                          <a:gd name="connsiteY60" fmla="*/ 685984 h 1480140"/>
                          <a:gd name="connsiteX61" fmla="*/ 86783 w 1426970"/>
                          <a:gd name="connsiteY61" fmla="*/ 669710 h 1480140"/>
                          <a:gd name="connsiteX62" fmla="*/ 86783 w 1426970"/>
                          <a:gd name="connsiteY62" fmla="*/ 604613 h 1480140"/>
                          <a:gd name="connsiteX63" fmla="*/ 87418 w 1426970"/>
                          <a:gd name="connsiteY63" fmla="*/ 603080 h 1480140"/>
                          <a:gd name="connsiteX64" fmla="*/ 84056 w 1426970"/>
                          <a:gd name="connsiteY64" fmla="*/ 588240 h 1480140"/>
                          <a:gd name="connsiteX65" fmla="*/ 96331 w 1426970"/>
                          <a:gd name="connsiteY65" fmla="*/ 568772 h 1480140"/>
                          <a:gd name="connsiteX66" fmla="*/ 877281 w 1426970"/>
                          <a:gd name="connsiteY66" fmla="*/ 391815 h 1480140"/>
                          <a:gd name="connsiteX67" fmla="*/ 59666 w 1426970"/>
                          <a:gd name="connsiteY67" fmla="*/ 391815 h 1480140"/>
                          <a:gd name="connsiteX68" fmla="*/ 43391 w 1426970"/>
                          <a:gd name="connsiteY68" fmla="*/ 375541 h 1480140"/>
                          <a:gd name="connsiteX69" fmla="*/ 43392 w 1426970"/>
                          <a:gd name="connsiteY69" fmla="*/ 310444 h 1480140"/>
                          <a:gd name="connsiteX70" fmla="*/ 44028 w 1426970"/>
                          <a:gd name="connsiteY70" fmla="*/ 308909 h 1480140"/>
                          <a:gd name="connsiteX71" fmla="*/ 40665 w 1426970"/>
                          <a:gd name="connsiteY71" fmla="*/ 294069 h 1480140"/>
                          <a:gd name="connsiteX72" fmla="*/ 52940 w 1426970"/>
                          <a:gd name="connsiteY72" fmla="*/ 274601 h 1480140"/>
                          <a:gd name="connsiteX73" fmla="*/ 833884 w 1426970"/>
                          <a:gd name="connsiteY73" fmla="*/ 97645 h 1480140"/>
                          <a:gd name="connsiteX74" fmla="*/ 16274 w 1426970"/>
                          <a:gd name="connsiteY74" fmla="*/ 97645 h 1480140"/>
                          <a:gd name="connsiteX75" fmla="*/ 0 w 1426970"/>
                          <a:gd name="connsiteY75" fmla="*/ 81371 h 1480140"/>
                          <a:gd name="connsiteX76" fmla="*/ 0 w 1426970"/>
                          <a:gd name="connsiteY76" fmla="*/ 16274 h 1480140"/>
                          <a:gd name="connsiteX77" fmla="*/ 16274 w 1426970"/>
                          <a:gd name="connsiteY77" fmla="*/ 0 h 14801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</a:cxnLst>
                        <a:rect l="l" t="t" r="r" b="b"/>
                        <a:pathLst>
                          <a:path w="1426970" h="1480140">
                            <a:moveTo>
                              <a:pt x="16274" y="0"/>
                            </a:moveTo>
                            <a:lnTo>
                              <a:pt x="1256018" y="0"/>
                            </a:lnTo>
                            <a:cubicBezTo>
                              <a:pt x="1265006" y="0"/>
                              <a:pt x="1272292" y="7286"/>
                              <a:pt x="1272292" y="16274"/>
                            </a:cubicBezTo>
                            <a:lnTo>
                              <a:pt x="1272292" y="81371"/>
                            </a:lnTo>
                            <a:cubicBezTo>
                              <a:pt x="1272292" y="85865"/>
                              <a:pt x="1270470" y="89933"/>
                              <a:pt x="1267525" y="92878"/>
                            </a:cubicBezTo>
                            <a:lnTo>
                              <a:pt x="1267412" y="92925"/>
                            </a:lnTo>
                            <a:lnTo>
                              <a:pt x="1267105" y="94713"/>
                            </a:lnTo>
                            <a:cubicBezTo>
                              <a:pt x="1264884" y="98236"/>
                              <a:pt x="1261319" y="100911"/>
                              <a:pt x="1256936" y="101905"/>
                            </a:cubicBezTo>
                            <a:lnTo>
                              <a:pt x="408430" y="294170"/>
                            </a:lnTo>
                            <a:lnTo>
                              <a:pt x="1299409" y="294170"/>
                            </a:lnTo>
                            <a:cubicBezTo>
                              <a:pt x="1308397" y="294170"/>
                              <a:pt x="1315684" y="301456"/>
                              <a:pt x="1315684" y="310444"/>
                            </a:cubicBezTo>
                            <a:lnTo>
                              <a:pt x="1315684" y="375541"/>
                            </a:lnTo>
                            <a:cubicBezTo>
                              <a:pt x="1315684" y="380035"/>
                              <a:pt x="1313862" y="384103"/>
                              <a:pt x="1310917" y="387048"/>
                            </a:cubicBezTo>
                            <a:lnTo>
                              <a:pt x="1310803" y="387096"/>
                            </a:lnTo>
                            <a:lnTo>
                              <a:pt x="1310496" y="388884"/>
                            </a:lnTo>
                            <a:cubicBezTo>
                              <a:pt x="1308275" y="392407"/>
                              <a:pt x="1304709" y="395083"/>
                              <a:pt x="1300327" y="396075"/>
                            </a:cubicBezTo>
                            <a:lnTo>
                              <a:pt x="451826" y="588339"/>
                            </a:lnTo>
                            <a:lnTo>
                              <a:pt x="1342801" y="588339"/>
                            </a:lnTo>
                            <a:cubicBezTo>
                              <a:pt x="1351789" y="588339"/>
                              <a:pt x="1359075" y="595625"/>
                              <a:pt x="1359075" y="604613"/>
                            </a:cubicBezTo>
                            <a:lnTo>
                              <a:pt x="1359075" y="669710"/>
                            </a:lnTo>
                            <a:cubicBezTo>
                              <a:pt x="1359075" y="674204"/>
                              <a:pt x="1357253" y="678273"/>
                              <a:pt x="1354308" y="681218"/>
                            </a:cubicBezTo>
                            <a:lnTo>
                              <a:pt x="1354194" y="681265"/>
                            </a:lnTo>
                            <a:lnTo>
                              <a:pt x="1353887" y="683055"/>
                            </a:lnTo>
                            <a:cubicBezTo>
                              <a:pt x="1351665" y="686578"/>
                              <a:pt x="1348100" y="689253"/>
                              <a:pt x="1343717" y="690246"/>
                            </a:cubicBezTo>
                            <a:lnTo>
                              <a:pt x="553260" y="869358"/>
                            </a:lnTo>
                            <a:lnTo>
                              <a:pt x="1366817" y="869358"/>
                            </a:lnTo>
                            <a:cubicBezTo>
                              <a:pt x="1375805" y="869358"/>
                              <a:pt x="1383091" y="876644"/>
                              <a:pt x="1383091" y="885632"/>
                            </a:cubicBezTo>
                            <a:lnTo>
                              <a:pt x="1383092" y="898767"/>
                            </a:lnTo>
                            <a:lnTo>
                              <a:pt x="1384997" y="901462"/>
                            </a:lnTo>
                            <a:lnTo>
                              <a:pt x="1399383" y="964949"/>
                            </a:lnTo>
                            <a:cubicBezTo>
                              <a:pt x="1401369" y="973715"/>
                              <a:pt x="1395874" y="982431"/>
                              <a:pt x="1387108" y="984417"/>
                            </a:cubicBezTo>
                            <a:lnTo>
                              <a:pt x="646066" y="1152331"/>
                            </a:lnTo>
                            <a:lnTo>
                              <a:pt x="1396166" y="1152331"/>
                            </a:lnTo>
                            <a:cubicBezTo>
                              <a:pt x="1405154" y="1152331"/>
                              <a:pt x="1412440" y="1159617"/>
                              <a:pt x="1412440" y="1168605"/>
                            </a:cubicBezTo>
                            <a:lnTo>
                              <a:pt x="1412440" y="1210986"/>
                            </a:lnTo>
                            <a:lnTo>
                              <a:pt x="1415685" y="1216857"/>
                            </a:lnTo>
                            <a:lnTo>
                              <a:pt x="1426812" y="1315545"/>
                            </a:lnTo>
                            <a:cubicBezTo>
                              <a:pt x="1428348" y="1329172"/>
                              <a:pt x="1418548" y="1341463"/>
                              <a:pt x="1404921" y="1343000"/>
                            </a:cubicBezTo>
                            <a:lnTo>
                              <a:pt x="189985" y="1479982"/>
                            </a:lnTo>
                            <a:cubicBezTo>
                              <a:pt x="176358" y="1481518"/>
                              <a:pt x="164067" y="1471718"/>
                              <a:pt x="162531" y="1458091"/>
                            </a:cubicBezTo>
                            <a:lnTo>
                              <a:pt x="151404" y="1359403"/>
                            </a:lnTo>
                            <a:cubicBezTo>
                              <a:pt x="149867" y="1345776"/>
                              <a:pt x="159668" y="1333484"/>
                              <a:pt x="173295" y="1331948"/>
                            </a:cubicBezTo>
                            <a:lnTo>
                              <a:pt x="900327" y="1249976"/>
                            </a:lnTo>
                            <a:lnTo>
                              <a:pt x="215139" y="1249976"/>
                            </a:lnTo>
                            <a:lnTo>
                              <a:pt x="204691" y="1252344"/>
                            </a:lnTo>
                            <a:cubicBezTo>
                              <a:pt x="200308" y="1253337"/>
                              <a:pt x="195938" y="1252460"/>
                              <a:pt x="192415" y="1250238"/>
                            </a:cubicBezTo>
                            <a:lnTo>
                              <a:pt x="192229" y="1249976"/>
                            </a:lnTo>
                            <a:lnTo>
                              <a:pt x="156422" y="1249976"/>
                            </a:lnTo>
                            <a:cubicBezTo>
                              <a:pt x="147434" y="1249976"/>
                              <a:pt x="140148" y="1242690"/>
                              <a:pt x="140148" y="1233702"/>
                            </a:cubicBezTo>
                            <a:lnTo>
                              <a:pt x="140148" y="1168605"/>
                            </a:lnTo>
                            <a:cubicBezTo>
                              <a:pt x="140148" y="1159617"/>
                              <a:pt x="147434" y="1152331"/>
                              <a:pt x="156422" y="1152331"/>
                            </a:cubicBezTo>
                            <a:lnTo>
                              <a:pt x="204215" y="1152331"/>
                            </a:lnTo>
                            <a:lnTo>
                              <a:pt x="1022110" y="967003"/>
                            </a:lnTo>
                            <a:lnTo>
                              <a:pt x="127074" y="967003"/>
                            </a:lnTo>
                            <a:cubicBezTo>
                              <a:pt x="118085" y="967003"/>
                              <a:pt x="110799" y="959717"/>
                              <a:pt x="110799" y="950729"/>
                            </a:cubicBezTo>
                            <a:lnTo>
                              <a:pt x="110799" y="885632"/>
                            </a:lnTo>
                            <a:cubicBezTo>
                              <a:pt x="110799" y="876644"/>
                              <a:pt x="118085" y="869358"/>
                              <a:pt x="127074" y="869358"/>
                            </a:cubicBezTo>
                            <a:lnTo>
                              <a:pt x="130650" y="869358"/>
                            </a:lnTo>
                            <a:lnTo>
                              <a:pt x="139721" y="862943"/>
                            </a:lnTo>
                            <a:lnTo>
                              <a:pt x="920676" y="685984"/>
                            </a:lnTo>
                            <a:lnTo>
                              <a:pt x="103057" y="685984"/>
                            </a:lnTo>
                            <a:cubicBezTo>
                              <a:pt x="94069" y="685984"/>
                              <a:pt x="86783" y="678698"/>
                              <a:pt x="86783" y="669710"/>
                            </a:cubicBezTo>
                            <a:lnTo>
                              <a:pt x="86783" y="604613"/>
                            </a:lnTo>
                            <a:lnTo>
                              <a:pt x="87418" y="603080"/>
                            </a:lnTo>
                            <a:lnTo>
                              <a:pt x="84056" y="588240"/>
                            </a:lnTo>
                            <a:cubicBezTo>
                              <a:pt x="82069" y="579474"/>
                              <a:pt x="87565" y="570758"/>
                              <a:pt x="96331" y="568772"/>
                            </a:cubicBezTo>
                            <a:lnTo>
                              <a:pt x="877281" y="391815"/>
                            </a:lnTo>
                            <a:lnTo>
                              <a:pt x="59666" y="391815"/>
                            </a:lnTo>
                            <a:cubicBezTo>
                              <a:pt x="50678" y="391815"/>
                              <a:pt x="43391" y="384529"/>
                              <a:pt x="43391" y="375541"/>
                            </a:cubicBezTo>
                            <a:lnTo>
                              <a:pt x="43392" y="310444"/>
                            </a:lnTo>
                            <a:lnTo>
                              <a:pt x="44028" y="308909"/>
                            </a:lnTo>
                            <a:lnTo>
                              <a:pt x="40665" y="294069"/>
                            </a:lnTo>
                            <a:cubicBezTo>
                              <a:pt x="38679" y="285303"/>
                              <a:pt x="44174" y="276587"/>
                              <a:pt x="52940" y="274601"/>
                            </a:cubicBezTo>
                            <a:lnTo>
                              <a:pt x="833884" y="97645"/>
                            </a:lnTo>
                            <a:lnTo>
                              <a:pt x="16274" y="97645"/>
                            </a:lnTo>
                            <a:cubicBezTo>
                              <a:pt x="7286" y="97645"/>
                              <a:pt x="0" y="90359"/>
                              <a:pt x="0" y="81371"/>
                            </a:cubicBezTo>
                            <a:lnTo>
                              <a:pt x="0" y="16274"/>
                            </a:lnTo>
                            <a:cubicBezTo>
                              <a:pt x="0" y="7286"/>
                              <a:pt x="7286" y="0"/>
                              <a:pt x="1627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2">
                          <a:lumMod val="5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0DCF75E0-5D2A-44FD-8FB2-4F2F5D39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0600" y="1531620"/>
                        <a:ext cx="1882140" cy="4030980"/>
                      </a:xfrm>
                      <a:custGeom>
                        <a:avLst/>
                        <a:gdLst>
                          <a:gd name="connsiteX0" fmla="*/ 147815 w 1882140"/>
                          <a:gd name="connsiteY0" fmla="*/ 60960 h 4030980"/>
                          <a:gd name="connsiteX1" fmla="*/ 68580 w 1882140"/>
                          <a:gd name="connsiteY1" fmla="*/ 140195 h 4030980"/>
                          <a:gd name="connsiteX2" fmla="*/ 68580 w 1882140"/>
                          <a:gd name="connsiteY2" fmla="*/ 3890785 h 4030980"/>
                          <a:gd name="connsiteX3" fmla="*/ 147815 w 1882140"/>
                          <a:gd name="connsiteY3" fmla="*/ 3970020 h 4030980"/>
                          <a:gd name="connsiteX4" fmla="*/ 1741945 w 1882140"/>
                          <a:gd name="connsiteY4" fmla="*/ 3970020 h 4030980"/>
                          <a:gd name="connsiteX5" fmla="*/ 1821180 w 1882140"/>
                          <a:gd name="connsiteY5" fmla="*/ 3890785 h 4030980"/>
                          <a:gd name="connsiteX6" fmla="*/ 1821180 w 1882140"/>
                          <a:gd name="connsiteY6" fmla="*/ 140195 h 4030980"/>
                          <a:gd name="connsiteX7" fmla="*/ 1741945 w 1882140"/>
                          <a:gd name="connsiteY7" fmla="*/ 60960 h 4030980"/>
                          <a:gd name="connsiteX8" fmla="*/ 85092 w 1882140"/>
                          <a:gd name="connsiteY8" fmla="*/ 0 h 4030980"/>
                          <a:gd name="connsiteX9" fmla="*/ 1797048 w 1882140"/>
                          <a:gd name="connsiteY9" fmla="*/ 0 h 4030980"/>
                          <a:gd name="connsiteX10" fmla="*/ 1882140 w 1882140"/>
                          <a:gd name="connsiteY10" fmla="*/ 85092 h 4030980"/>
                          <a:gd name="connsiteX11" fmla="*/ 1882140 w 1882140"/>
                          <a:gd name="connsiteY11" fmla="*/ 3945888 h 4030980"/>
                          <a:gd name="connsiteX12" fmla="*/ 1797048 w 1882140"/>
                          <a:gd name="connsiteY12" fmla="*/ 4030980 h 4030980"/>
                          <a:gd name="connsiteX13" fmla="*/ 85092 w 1882140"/>
                          <a:gd name="connsiteY13" fmla="*/ 4030980 h 4030980"/>
                          <a:gd name="connsiteX14" fmla="*/ 0 w 1882140"/>
                          <a:gd name="connsiteY14" fmla="*/ 3945888 h 4030980"/>
                          <a:gd name="connsiteX15" fmla="*/ 0 w 1882140"/>
                          <a:gd name="connsiteY15" fmla="*/ 85092 h 4030980"/>
                          <a:gd name="connsiteX16" fmla="*/ 85092 w 1882140"/>
                          <a:gd name="connsiteY16" fmla="*/ 0 h 40309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82140" h="4030980">
                            <a:moveTo>
                              <a:pt x="147815" y="60960"/>
                            </a:moveTo>
                            <a:cubicBezTo>
                              <a:pt x="104055" y="60960"/>
                              <a:pt x="68580" y="96435"/>
                              <a:pt x="68580" y="140195"/>
                            </a:cubicBezTo>
                            <a:lnTo>
                              <a:pt x="68580" y="3890785"/>
                            </a:lnTo>
                            <a:cubicBezTo>
                              <a:pt x="68580" y="3934545"/>
                              <a:pt x="104055" y="3970020"/>
                              <a:pt x="147815" y="3970020"/>
                            </a:cubicBezTo>
                            <a:lnTo>
                              <a:pt x="1741945" y="3970020"/>
                            </a:lnTo>
                            <a:cubicBezTo>
                              <a:pt x="1785705" y="3970020"/>
                              <a:pt x="1821180" y="3934545"/>
                              <a:pt x="1821180" y="3890785"/>
                            </a:cubicBezTo>
                            <a:lnTo>
                              <a:pt x="1821180" y="140195"/>
                            </a:lnTo>
                            <a:cubicBezTo>
                              <a:pt x="1821180" y="96435"/>
                              <a:pt x="1785705" y="60960"/>
                              <a:pt x="1741945" y="60960"/>
                            </a:cubicBezTo>
                            <a:close/>
                            <a:moveTo>
                              <a:pt x="85092" y="0"/>
                            </a:moveTo>
                            <a:lnTo>
                              <a:pt x="1797048" y="0"/>
                            </a:lnTo>
                            <a:cubicBezTo>
                              <a:pt x="1844043" y="0"/>
                              <a:pt x="1882140" y="38097"/>
                              <a:pt x="1882140" y="85092"/>
                            </a:cubicBezTo>
                            <a:lnTo>
                              <a:pt x="1882140" y="3945888"/>
                            </a:lnTo>
                            <a:cubicBezTo>
                              <a:pt x="1882140" y="3992883"/>
                              <a:pt x="1844043" y="4030980"/>
                              <a:pt x="1797048" y="4030980"/>
                            </a:cubicBezTo>
                            <a:lnTo>
                              <a:pt x="85092" y="4030980"/>
                            </a:lnTo>
                            <a:cubicBezTo>
                              <a:pt x="38097" y="4030980"/>
                              <a:pt x="0" y="3992883"/>
                              <a:pt x="0" y="3945888"/>
                            </a:cubicBezTo>
                            <a:lnTo>
                              <a:pt x="0" y="85092"/>
                            </a:lnTo>
                            <a:cubicBezTo>
                              <a:pt x="0" y="38097"/>
                              <a:pt x="38097" y="0"/>
                              <a:pt x="850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7" name="Rectangle: Rounded Corners 86">
                        <a:extLst>
                          <a:ext uri="{FF2B5EF4-FFF2-40B4-BE49-F238E27FC236}">
                            <a16:creationId xmlns:a16="http://schemas.microsoft.com/office/drawing/2014/main" id="{C8A57BE0-0152-434C-95C6-5DE90C4D2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0160" y="3820160"/>
                        <a:ext cx="1310640" cy="287020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8" name="Trapezoid 87">
                        <a:extLst>
                          <a:ext uri="{FF2B5EF4-FFF2-40B4-BE49-F238E27FC236}">
                            <a16:creationId xmlns:a16="http://schemas.microsoft.com/office/drawing/2014/main" id="{4C9C52EC-6274-4C8E-AD8A-D25A6DD6A337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5103493" y="1604931"/>
                        <a:ext cx="1272541" cy="961103"/>
                      </a:xfrm>
                      <a:prstGeom prst="trapezoid">
                        <a:avLst>
                          <a:gd name="adj" fmla="val 13987"/>
                        </a:avLst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81" name="Trapezoid 80">
                      <a:extLst>
                        <a:ext uri="{FF2B5EF4-FFF2-40B4-BE49-F238E27FC236}">
                          <a16:creationId xmlns:a16="http://schemas.microsoft.com/office/drawing/2014/main" id="{CEC97B53-5303-4F1A-A3A5-18E0119ABE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2540" y="284035"/>
                      <a:ext cx="388620" cy="157926"/>
                    </a:xfrm>
                    <a:prstGeom prst="trapezoid">
                      <a:avLst>
                        <a:gd name="adj" fmla="val 13987"/>
                      </a:avLst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CA8D064E-4071-4176-8C34-D1DB7E4190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041270" y="452120"/>
                      <a:ext cx="391160" cy="218440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DEDF944B-BD85-444F-8255-B4604C56AD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63195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F3A99C15-81C1-43F1-AA2A-DB2F2C3559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113026" y="1283970"/>
                      <a:ext cx="247649" cy="96520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1831504-FC49-430E-B552-486F9A2FC823}"/>
                    </a:ext>
                  </a:extLst>
                </p:cNvPr>
                <p:cNvGrpSpPr/>
                <p:nvPr/>
              </p:nvGrpSpPr>
              <p:grpSpPr>
                <a:xfrm>
                  <a:off x="4000500" y="2334768"/>
                  <a:ext cx="4225290" cy="3712971"/>
                  <a:chOff x="4000500" y="2334768"/>
                  <a:chExt cx="4225290" cy="3712971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57B98CD8-978A-4409-83FA-14740DF9ABC8}"/>
                      </a:ext>
                    </a:extLst>
                  </p:cNvPr>
                  <p:cNvSpPr/>
                  <p:nvPr/>
                </p:nvSpPr>
                <p:spPr>
                  <a:xfrm>
                    <a:off x="5957843" y="2334768"/>
                    <a:ext cx="298704" cy="593217"/>
                  </a:xfrm>
                  <a:custGeom>
                    <a:avLst/>
                    <a:gdLst>
                      <a:gd name="connsiteX0" fmla="*/ 0 w 298704"/>
                      <a:gd name="connsiteY0" fmla="*/ 0 h 593217"/>
                      <a:gd name="connsiteX1" fmla="*/ 298704 w 298704"/>
                      <a:gd name="connsiteY1" fmla="*/ 0 h 593217"/>
                      <a:gd name="connsiteX2" fmla="*/ 298704 w 298704"/>
                      <a:gd name="connsiteY2" fmla="*/ 536448 h 593217"/>
                      <a:gd name="connsiteX3" fmla="*/ 275082 w 298704"/>
                      <a:gd name="connsiteY3" fmla="*/ 536448 h 593217"/>
                      <a:gd name="connsiteX4" fmla="*/ 275082 w 298704"/>
                      <a:gd name="connsiteY4" fmla="*/ 593217 h 593217"/>
                      <a:gd name="connsiteX5" fmla="*/ 23622 w 298704"/>
                      <a:gd name="connsiteY5" fmla="*/ 593217 h 593217"/>
                      <a:gd name="connsiteX6" fmla="*/ 23622 w 298704"/>
                      <a:gd name="connsiteY6" fmla="*/ 536448 h 593217"/>
                      <a:gd name="connsiteX7" fmla="*/ 0 w 298704"/>
                      <a:gd name="connsiteY7" fmla="*/ 536448 h 59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8704" h="593217">
                        <a:moveTo>
                          <a:pt x="0" y="0"/>
                        </a:moveTo>
                        <a:lnTo>
                          <a:pt x="298704" y="0"/>
                        </a:lnTo>
                        <a:lnTo>
                          <a:pt x="298704" y="536448"/>
                        </a:lnTo>
                        <a:lnTo>
                          <a:pt x="275082" y="536448"/>
                        </a:lnTo>
                        <a:lnTo>
                          <a:pt x="275082" y="593217"/>
                        </a:lnTo>
                        <a:lnTo>
                          <a:pt x="23622" y="593217"/>
                        </a:lnTo>
                        <a:lnTo>
                          <a:pt x="23622" y="536448"/>
                        </a:lnTo>
                        <a:lnTo>
                          <a:pt x="0" y="536448"/>
                        </a:lnTo>
                        <a:close/>
                      </a:path>
                    </a:pathLst>
                  </a:custGeom>
                  <a:solidFill>
                    <a:srgbClr val="DD2B2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049CAD57-62BC-4818-81F5-C28088697468}"/>
                      </a:ext>
                    </a:extLst>
                  </p:cNvPr>
                  <p:cNvSpPr/>
                  <p:nvPr/>
                </p:nvSpPr>
                <p:spPr>
                  <a:xfrm>
                    <a:off x="6058618" y="2769870"/>
                    <a:ext cx="97155" cy="62865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A7495BE-E283-4458-87A2-E5BDD533DB55}"/>
                      </a:ext>
                    </a:extLst>
                  </p:cNvPr>
                  <p:cNvSpPr/>
                  <p:nvPr/>
                </p:nvSpPr>
                <p:spPr>
                  <a:xfrm>
                    <a:off x="4931816" y="2998500"/>
                    <a:ext cx="2350758" cy="3049239"/>
                  </a:xfrm>
                  <a:custGeom>
                    <a:avLst/>
                    <a:gdLst>
                      <a:gd name="connsiteX0" fmla="*/ 0 w 2341984"/>
                      <a:gd name="connsiteY0" fmla="*/ 0 h 1129004"/>
                      <a:gd name="connsiteX1" fmla="*/ 2341984 w 2341984"/>
                      <a:gd name="connsiteY1" fmla="*/ 0 h 1129004"/>
                      <a:gd name="connsiteX2" fmla="*/ 2341984 w 2341984"/>
                      <a:gd name="connsiteY2" fmla="*/ 326572 h 1129004"/>
                      <a:gd name="connsiteX3" fmla="*/ 1436915 w 2341984"/>
                      <a:gd name="connsiteY3" fmla="*/ 326572 h 1129004"/>
                      <a:gd name="connsiteX4" fmla="*/ 1436915 w 2341984"/>
                      <a:gd name="connsiteY4" fmla="*/ 1129004 h 1129004"/>
                      <a:gd name="connsiteX5" fmla="*/ 905070 w 2341984"/>
                      <a:gd name="connsiteY5" fmla="*/ 1129004 h 1129004"/>
                      <a:gd name="connsiteX6" fmla="*/ 905070 w 2341984"/>
                      <a:gd name="connsiteY6" fmla="*/ 326572 h 1129004"/>
                      <a:gd name="connsiteX7" fmla="*/ 0 w 2341984"/>
                      <a:gd name="connsiteY7" fmla="*/ 326572 h 1129004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36915 w 2341984"/>
                      <a:gd name="connsiteY4" fmla="*/ 1129004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499077"/>
                      <a:gd name="connsiteX1" fmla="*/ 2341984 w 2341984"/>
                      <a:gd name="connsiteY1" fmla="*/ 0 h 4499077"/>
                      <a:gd name="connsiteX2" fmla="*/ 2341984 w 2341984"/>
                      <a:gd name="connsiteY2" fmla="*/ 326572 h 4499077"/>
                      <a:gd name="connsiteX3" fmla="*/ 1436915 w 2341984"/>
                      <a:gd name="connsiteY3" fmla="*/ 326572 h 4499077"/>
                      <a:gd name="connsiteX4" fmla="*/ 1467463 w 2341984"/>
                      <a:gd name="connsiteY4" fmla="*/ 4499077 h 4499077"/>
                      <a:gd name="connsiteX5" fmla="*/ 884705 w 2341984"/>
                      <a:gd name="connsiteY5" fmla="*/ 4499077 h 4499077"/>
                      <a:gd name="connsiteX6" fmla="*/ 905070 w 2341984"/>
                      <a:gd name="connsiteY6" fmla="*/ 326572 h 4499077"/>
                      <a:gd name="connsiteX7" fmla="*/ 0 w 2341984"/>
                      <a:gd name="connsiteY7" fmla="*/ 326572 h 4499077"/>
                      <a:gd name="connsiteX8" fmla="*/ 0 w 2341984"/>
                      <a:gd name="connsiteY8" fmla="*/ 0 h 4499077"/>
                      <a:gd name="connsiteX0" fmla="*/ 0 w 2341984"/>
                      <a:gd name="connsiteY0" fmla="*/ 0 h 4524694"/>
                      <a:gd name="connsiteX1" fmla="*/ 2341984 w 2341984"/>
                      <a:gd name="connsiteY1" fmla="*/ 0 h 4524694"/>
                      <a:gd name="connsiteX2" fmla="*/ 2341984 w 2341984"/>
                      <a:gd name="connsiteY2" fmla="*/ 326572 h 4524694"/>
                      <a:gd name="connsiteX3" fmla="*/ 1436915 w 2341984"/>
                      <a:gd name="connsiteY3" fmla="*/ 326572 h 4524694"/>
                      <a:gd name="connsiteX4" fmla="*/ 1467463 w 2341984"/>
                      <a:gd name="connsiteY4" fmla="*/ 4499077 h 4524694"/>
                      <a:gd name="connsiteX5" fmla="*/ 877068 w 2341984"/>
                      <a:gd name="connsiteY5" fmla="*/ 4524694 h 4524694"/>
                      <a:gd name="connsiteX6" fmla="*/ 905070 w 2341984"/>
                      <a:gd name="connsiteY6" fmla="*/ 326572 h 4524694"/>
                      <a:gd name="connsiteX7" fmla="*/ 0 w 2341984"/>
                      <a:gd name="connsiteY7" fmla="*/ 326572 h 4524694"/>
                      <a:gd name="connsiteX8" fmla="*/ 0 w 2341984"/>
                      <a:gd name="connsiteY8" fmla="*/ 0 h 4524694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36915 w 2341984"/>
                      <a:gd name="connsiteY3" fmla="*/ 326572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90507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1984"/>
                      <a:gd name="connsiteY0" fmla="*/ 0 h 4533233"/>
                      <a:gd name="connsiteX1" fmla="*/ 2341984 w 2341984"/>
                      <a:gd name="connsiteY1" fmla="*/ 0 h 4533233"/>
                      <a:gd name="connsiteX2" fmla="*/ 2341984 w 2341984"/>
                      <a:gd name="connsiteY2" fmla="*/ 326572 h 4533233"/>
                      <a:gd name="connsiteX3" fmla="*/ 1471281 w 2341984"/>
                      <a:gd name="connsiteY3" fmla="*/ 329419 h 4533233"/>
                      <a:gd name="connsiteX4" fmla="*/ 1463644 w 2341984"/>
                      <a:gd name="connsiteY4" fmla="*/ 4533233 h 4533233"/>
                      <a:gd name="connsiteX5" fmla="*/ 877068 w 2341984"/>
                      <a:gd name="connsiteY5" fmla="*/ 4524694 h 4533233"/>
                      <a:gd name="connsiteX6" fmla="*/ 880250 w 2341984"/>
                      <a:gd name="connsiteY6" fmla="*/ 326572 h 4533233"/>
                      <a:gd name="connsiteX7" fmla="*/ 0 w 2341984"/>
                      <a:gd name="connsiteY7" fmla="*/ 326572 h 4533233"/>
                      <a:gd name="connsiteX8" fmla="*/ 0 w 2341984"/>
                      <a:gd name="connsiteY8" fmla="*/ 0 h 4533233"/>
                      <a:gd name="connsiteX0" fmla="*/ 0 w 2347712"/>
                      <a:gd name="connsiteY0" fmla="*/ 19924 h 4553157"/>
                      <a:gd name="connsiteX1" fmla="*/ 2347712 w 2347712"/>
                      <a:gd name="connsiteY1" fmla="*/ 0 h 4553157"/>
                      <a:gd name="connsiteX2" fmla="*/ 2341984 w 2347712"/>
                      <a:gd name="connsiteY2" fmla="*/ 346496 h 4553157"/>
                      <a:gd name="connsiteX3" fmla="*/ 1471281 w 2347712"/>
                      <a:gd name="connsiteY3" fmla="*/ 349343 h 4553157"/>
                      <a:gd name="connsiteX4" fmla="*/ 1463644 w 2347712"/>
                      <a:gd name="connsiteY4" fmla="*/ 4553157 h 4553157"/>
                      <a:gd name="connsiteX5" fmla="*/ 877068 w 2347712"/>
                      <a:gd name="connsiteY5" fmla="*/ 4544618 h 4553157"/>
                      <a:gd name="connsiteX6" fmla="*/ 880250 w 2347712"/>
                      <a:gd name="connsiteY6" fmla="*/ 346496 h 4553157"/>
                      <a:gd name="connsiteX7" fmla="*/ 0 w 2347712"/>
                      <a:gd name="connsiteY7" fmla="*/ 346496 h 4553157"/>
                      <a:gd name="connsiteX8" fmla="*/ 0 w 2347712"/>
                      <a:gd name="connsiteY8" fmla="*/ 19924 h 4553157"/>
                      <a:gd name="connsiteX0" fmla="*/ 0 w 2351530"/>
                      <a:gd name="connsiteY0" fmla="*/ 0 h 4556003"/>
                      <a:gd name="connsiteX1" fmla="*/ 2351530 w 2351530"/>
                      <a:gd name="connsiteY1" fmla="*/ 2846 h 4556003"/>
                      <a:gd name="connsiteX2" fmla="*/ 2345802 w 2351530"/>
                      <a:gd name="connsiteY2" fmla="*/ 349342 h 4556003"/>
                      <a:gd name="connsiteX3" fmla="*/ 1475099 w 2351530"/>
                      <a:gd name="connsiteY3" fmla="*/ 352189 h 4556003"/>
                      <a:gd name="connsiteX4" fmla="*/ 1467462 w 2351530"/>
                      <a:gd name="connsiteY4" fmla="*/ 4556003 h 4556003"/>
                      <a:gd name="connsiteX5" fmla="*/ 880886 w 2351530"/>
                      <a:gd name="connsiteY5" fmla="*/ 4547464 h 4556003"/>
                      <a:gd name="connsiteX6" fmla="*/ 884068 w 2351530"/>
                      <a:gd name="connsiteY6" fmla="*/ 349342 h 4556003"/>
                      <a:gd name="connsiteX7" fmla="*/ 3818 w 2351530"/>
                      <a:gd name="connsiteY7" fmla="*/ 349342 h 4556003"/>
                      <a:gd name="connsiteX8" fmla="*/ 0 w 2351530"/>
                      <a:gd name="connsiteY8" fmla="*/ 0 h 4556003"/>
                      <a:gd name="connsiteX0" fmla="*/ 2140 w 2353670"/>
                      <a:gd name="connsiteY0" fmla="*/ 0 h 4556003"/>
                      <a:gd name="connsiteX1" fmla="*/ 2353670 w 2353670"/>
                      <a:gd name="connsiteY1" fmla="*/ 2846 h 4556003"/>
                      <a:gd name="connsiteX2" fmla="*/ 2347942 w 2353670"/>
                      <a:gd name="connsiteY2" fmla="*/ 349342 h 4556003"/>
                      <a:gd name="connsiteX3" fmla="*/ 1477239 w 2353670"/>
                      <a:gd name="connsiteY3" fmla="*/ 352189 h 4556003"/>
                      <a:gd name="connsiteX4" fmla="*/ 1469602 w 2353670"/>
                      <a:gd name="connsiteY4" fmla="*/ 4556003 h 4556003"/>
                      <a:gd name="connsiteX5" fmla="*/ 883026 w 2353670"/>
                      <a:gd name="connsiteY5" fmla="*/ 4547464 h 4556003"/>
                      <a:gd name="connsiteX6" fmla="*/ 886208 w 2353670"/>
                      <a:gd name="connsiteY6" fmla="*/ 349342 h 4556003"/>
                      <a:gd name="connsiteX7" fmla="*/ 231 w 2353670"/>
                      <a:gd name="connsiteY7" fmla="*/ 349341 h 4556003"/>
                      <a:gd name="connsiteX8" fmla="*/ 2140 w 2353670"/>
                      <a:gd name="connsiteY8" fmla="*/ 0 h 4556003"/>
                      <a:gd name="connsiteX0" fmla="*/ 2140 w 2355974"/>
                      <a:gd name="connsiteY0" fmla="*/ 0 h 4556003"/>
                      <a:gd name="connsiteX1" fmla="*/ 2353670 w 2355974"/>
                      <a:gd name="connsiteY1" fmla="*/ 2846 h 4556003"/>
                      <a:gd name="connsiteX2" fmla="*/ 2355579 w 2355974"/>
                      <a:gd name="connsiteY2" fmla="*/ 349341 h 4556003"/>
                      <a:gd name="connsiteX3" fmla="*/ 1477239 w 2355974"/>
                      <a:gd name="connsiteY3" fmla="*/ 352189 h 4556003"/>
                      <a:gd name="connsiteX4" fmla="*/ 1469602 w 2355974"/>
                      <a:gd name="connsiteY4" fmla="*/ 4556003 h 4556003"/>
                      <a:gd name="connsiteX5" fmla="*/ 883026 w 2355974"/>
                      <a:gd name="connsiteY5" fmla="*/ 4547464 h 4556003"/>
                      <a:gd name="connsiteX6" fmla="*/ 886208 w 2355974"/>
                      <a:gd name="connsiteY6" fmla="*/ 349342 h 4556003"/>
                      <a:gd name="connsiteX7" fmla="*/ 231 w 2355974"/>
                      <a:gd name="connsiteY7" fmla="*/ 349341 h 4556003"/>
                      <a:gd name="connsiteX8" fmla="*/ 2140 w 2355974"/>
                      <a:gd name="connsiteY8" fmla="*/ 0 h 455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974" h="4556003">
                        <a:moveTo>
                          <a:pt x="2140" y="0"/>
                        </a:moveTo>
                        <a:lnTo>
                          <a:pt x="2353670" y="2846"/>
                        </a:lnTo>
                        <a:cubicBezTo>
                          <a:pt x="2351761" y="118345"/>
                          <a:pt x="2357488" y="233842"/>
                          <a:pt x="2355579" y="349341"/>
                        </a:cubicBezTo>
                        <a:lnTo>
                          <a:pt x="1477239" y="352189"/>
                        </a:lnTo>
                        <a:cubicBezTo>
                          <a:pt x="1474693" y="1753460"/>
                          <a:pt x="1472148" y="3154732"/>
                          <a:pt x="1469602" y="4556003"/>
                        </a:cubicBezTo>
                        <a:lnTo>
                          <a:pt x="883026" y="4547464"/>
                        </a:lnTo>
                        <a:cubicBezTo>
                          <a:pt x="889814" y="3156629"/>
                          <a:pt x="879420" y="1740177"/>
                          <a:pt x="886208" y="349342"/>
                        </a:cubicBezTo>
                        <a:lnTo>
                          <a:pt x="231" y="349341"/>
                        </a:lnTo>
                        <a:cubicBezTo>
                          <a:pt x="-1042" y="232894"/>
                          <a:pt x="3413" y="116447"/>
                          <a:pt x="2140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6493B78B-C0B0-46D0-AE0D-7FA296056EEA}"/>
                      </a:ext>
                    </a:extLst>
                  </p:cNvPr>
                  <p:cNvGrpSpPr/>
                  <p:nvPr/>
                </p:nvGrpSpPr>
                <p:grpSpPr>
                  <a:xfrm>
                    <a:off x="4585334" y="3000374"/>
                    <a:ext cx="411481" cy="504824"/>
                    <a:chOff x="4585334" y="3000374"/>
                    <a:chExt cx="411481" cy="504824"/>
                  </a:xfrm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67064EC3-BC08-4ABD-8436-9FACD523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34" y="3000374"/>
                      <a:ext cx="411481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60B2C9A8-8547-4FBA-ABD5-A5150AA9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C2C6015E-16B0-42F5-8164-0168C68CF54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7212318" y="2998469"/>
                    <a:ext cx="411492" cy="504824"/>
                    <a:chOff x="4585323" y="3000374"/>
                    <a:chExt cx="411492" cy="504824"/>
                  </a:xfrm>
                </p:grpSpPr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D01749FB-F920-41E5-AAF6-A796EAFFA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5323" y="3000374"/>
                      <a:ext cx="411480" cy="504824"/>
                    </a:xfrm>
                    <a:custGeom>
                      <a:avLst/>
                      <a:gdLst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3718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480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  <a:gd name="connsiteX0" fmla="*/ 0 w 411481"/>
                        <a:gd name="connsiteY0" fmla="*/ 0 h 504824"/>
                        <a:gd name="connsiteX1" fmla="*/ 337185 w 411481"/>
                        <a:gd name="connsiteY1" fmla="*/ 0 h 504824"/>
                        <a:gd name="connsiteX2" fmla="*/ 337185 w 411481"/>
                        <a:gd name="connsiteY2" fmla="*/ 43815 h 504824"/>
                        <a:gd name="connsiteX3" fmla="*/ 337185 w 411481"/>
                        <a:gd name="connsiteY3" fmla="*/ 45719 h 504824"/>
                        <a:gd name="connsiteX4" fmla="*/ 340995 w 411481"/>
                        <a:gd name="connsiteY4" fmla="*/ 459105 h 504824"/>
                        <a:gd name="connsiteX5" fmla="*/ 411481 w 411481"/>
                        <a:gd name="connsiteY5" fmla="*/ 459105 h 504824"/>
                        <a:gd name="connsiteX6" fmla="*/ 411481 w 411481"/>
                        <a:gd name="connsiteY6" fmla="*/ 504824 h 504824"/>
                        <a:gd name="connsiteX7" fmla="*/ 291466 w 411481"/>
                        <a:gd name="connsiteY7" fmla="*/ 504824 h 504824"/>
                        <a:gd name="connsiteX8" fmla="*/ 291466 w 411481"/>
                        <a:gd name="connsiteY8" fmla="*/ 461010 h 504824"/>
                        <a:gd name="connsiteX9" fmla="*/ 291466 w 411481"/>
                        <a:gd name="connsiteY9" fmla="*/ 459105 h 504824"/>
                        <a:gd name="connsiteX10" fmla="*/ 291466 w 411481"/>
                        <a:gd name="connsiteY10" fmla="*/ 45719 h 504824"/>
                        <a:gd name="connsiteX11" fmla="*/ 22860 w 411481"/>
                        <a:gd name="connsiteY11" fmla="*/ 45719 h 504824"/>
                        <a:gd name="connsiteX12" fmla="*/ 0 w 411481"/>
                        <a:gd name="connsiteY12" fmla="*/ 0 h 5048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1481" h="504824">
                          <a:moveTo>
                            <a:pt x="0" y="0"/>
                          </a:moveTo>
                          <a:lnTo>
                            <a:pt x="337185" y="0"/>
                          </a:lnTo>
                          <a:lnTo>
                            <a:pt x="337185" y="43815"/>
                          </a:lnTo>
                          <a:lnTo>
                            <a:pt x="337185" y="45719"/>
                          </a:lnTo>
                          <a:lnTo>
                            <a:pt x="340995" y="459105"/>
                          </a:lnTo>
                          <a:lnTo>
                            <a:pt x="411481" y="459105"/>
                          </a:lnTo>
                          <a:lnTo>
                            <a:pt x="411481" y="504824"/>
                          </a:lnTo>
                          <a:lnTo>
                            <a:pt x="291466" y="504824"/>
                          </a:lnTo>
                          <a:lnTo>
                            <a:pt x="291466" y="461010"/>
                          </a:lnTo>
                          <a:lnTo>
                            <a:pt x="291466" y="459105"/>
                          </a:lnTo>
                          <a:lnTo>
                            <a:pt x="291466" y="45719"/>
                          </a:lnTo>
                          <a:lnTo>
                            <a:pt x="22860" y="4571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5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A3D30360-495F-4BF4-8A19-4233E4ABC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5855" y="3326130"/>
                      <a:ext cx="60960" cy="12573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C210D5A-DCAA-4E3C-8140-22DDDB6524A4}"/>
                      </a:ext>
                    </a:extLst>
                  </p:cNvPr>
                  <p:cNvSpPr/>
                  <p:nvPr/>
                </p:nvSpPr>
                <p:spPr>
                  <a:xfrm>
                    <a:off x="4000500" y="2937510"/>
                    <a:ext cx="4225290" cy="5715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FCC822-98B3-4A9C-A398-C8472B7FF527}"/>
                      </a:ext>
                    </a:extLst>
                  </p:cNvPr>
                  <p:cNvGrpSpPr/>
                  <p:nvPr/>
                </p:nvGrpSpPr>
                <p:grpSpPr>
                  <a:xfrm>
                    <a:off x="4639310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F461D171-CB43-40D2-887D-B7E45AA8C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FF03AC2D-646F-4C51-B3D3-E6D21673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C3C46A24-D1B5-4ED5-8ECA-1CE10F6451CA}"/>
                      </a:ext>
                    </a:extLst>
                  </p:cNvPr>
                  <p:cNvGrpSpPr/>
                  <p:nvPr/>
                </p:nvGrpSpPr>
                <p:grpSpPr>
                  <a:xfrm>
                    <a:off x="7346315" y="2839719"/>
                    <a:ext cx="227330" cy="311151"/>
                    <a:chOff x="4639310" y="2839719"/>
                    <a:chExt cx="227330" cy="311151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CA80E11A-2B49-45A4-AE76-E0D9B9C15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120" y="2839719"/>
                      <a:ext cx="223520" cy="882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282CE94-A85D-4C9A-8937-4C60131A5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9310" y="3056889"/>
                      <a:ext cx="223520" cy="93981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448D61B-E8CA-4745-BA16-B7CC01B86A3A}"/>
                      </a:ext>
                    </a:extLst>
                  </p:cNvPr>
                  <p:cNvGrpSpPr/>
                  <p:nvPr/>
                </p:nvGrpSpPr>
                <p:grpSpPr>
                  <a:xfrm>
                    <a:off x="5189938" y="2868930"/>
                    <a:ext cx="1834515" cy="62865"/>
                    <a:chOff x="5189855" y="2868930"/>
                    <a:chExt cx="1834515" cy="62865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1DEC467D-8E50-4235-94B0-A9C433BF1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8985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CF65039-DC83-495F-A9CC-36768A363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7215" y="2868930"/>
                      <a:ext cx="97155" cy="62865"/>
                    </a:xfrm>
                    <a:prstGeom prst="rect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482EA5-42B7-4A5A-806B-F7B3783495AC}"/>
                  </a:ext>
                </a:extLst>
              </p:cNvPr>
              <p:cNvGrpSpPr/>
              <p:nvPr/>
            </p:nvGrpSpPr>
            <p:grpSpPr>
              <a:xfrm>
                <a:off x="3060680" y="672784"/>
                <a:ext cx="6125864" cy="6078629"/>
                <a:chOff x="3060680" y="672784"/>
                <a:chExt cx="6125864" cy="607862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DE2CA54-93AA-4FE9-871D-91D95A80C556}"/>
                    </a:ext>
                  </a:extLst>
                </p:cNvPr>
                <p:cNvGrpSpPr/>
                <p:nvPr/>
              </p:nvGrpSpPr>
              <p:grpSpPr>
                <a:xfrm rot="10800000">
                  <a:off x="3060680" y="5852573"/>
                  <a:ext cx="955040" cy="898840"/>
                  <a:chOff x="8231504" y="672709"/>
                  <a:chExt cx="955040" cy="898840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2EE40EC-BC09-4A8D-9982-4DFDC8A53D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09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DA46F2A-322A-406E-B4CC-42C91AD142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12DCC04-17D6-4BFE-91FF-C2C823B49C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C2F3E5-07E5-469D-850E-DBB800374B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04147F61-5981-4866-A61C-ADDA2A45AE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6EF70A5A-8738-471E-A867-32C62DEFD3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DAA4B5FA-7CB3-48AC-A158-02ADFD244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93AEA74-F9E1-416A-9FE3-F309D65740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E95245E-AF31-42FF-BF9F-A458BC2DF88D}"/>
                    </a:ext>
                  </a:extLst>
                </p:cNvPr>
                <p:cNvSpPr/>
                <p:nvPr/>
              </p:nvSpPr>
              <p:spPr>
                <a:xfrm>
                  <a:off x="4013894" y="672784"/>
                  <a:ext cx="4217613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CB8C07C-F057-4709-80C8-BA92C66FD2B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rot="10800000" flipH="1">
                  <a:off x="8234060" y="5855301"/>
                  <a:ext cx="950976" cy="896112"/>
                  <a:chOff x="8231504" y="671742"/>
                  <a:chExt cx="955040" cy="898840"/>
                </a:xfrm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66055521-3C4A-4DDB-B12A-614AC7ECD8A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1742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85B2F643-85A3-4732-AF88-D2B85EA65A0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8CAA2F5C-43E1-488F-8F0A-99901F0B8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FBAE4D4-0634-40F8-B4D0-B29AB73C9D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683263BF-AC7B-4B9E-979C-84EE5F104E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57B4009-1052-44D4-A4E2-5931292EC1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47F2206-FC83-4F2D-BF22-8C6C8D3D03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33A51474-BE4E-4A7C-B20B-C50E4F95E7D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4D08454-CBA9-44C7-B3DD-665E4D799124}"/>
                    </a:ext>
                  </a:extLst>
                </p:cNvPr>
                <p:cNvGrpSpPr/>
                <p:nvPr/>
              </p:nvGrpSpPr>
              <p:grpSpPr>
                <a:xfrm>
                  <a:off x="8231504" y="672784"/>
                  <a:ext cx="955040" cy="898840"/>
                  <a:chOff x="8231504" y="672784"/>
                  <a:chExt cx="955040" cy="898840"/>
                </a:xfrm>
              </p:grpSpPr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186EC29A-A1FD-49DC-8C3A-CC3D18917E9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A8B78402-DABD-48FB-9A74-5FC4C47035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3A528A49-C02B-4CA0-9C0A-B16E4981AE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9DCC89B3-B76D-46CF-854C-B829FB005C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CFCFF57-57D3-4AFE-9D2E-8F3B2470C2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DAF362D5-8034-4158-8888-8F932B3F48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C4C7EB-EF40-4A15-A77A-7AC7260A27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78042ED-3732-4DD8-BEBE-2D6FE7800F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2B3B80A-6071-4E97-AB14-447F4DB015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 flipH="1">
                  <a:off x="3062169" y="672784"/>
                  <a:ext cx="950976" cy="896112"/>
                  <a:chOff x="8231504" y="672784"/>
                  <a:chExt cx="955040" cy="898840"/>
                </a:xfrm>
              </p:grpSpPr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6E4B32F1-7FC6-4CA5-AD4C-9302B0563D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31504" y="672784"/>
                    <a:ext cx="955040" cy="898840"/>
                  </a:xfrm>
                  <a:custGeom>
                    <a:avLst/>
                    <a:gdLst>
                      <a:gd name="connsiteX0" fmla="*/ 955040 w 955040"/>
                      <a:gd name="connsiteY0" fmla="*/ 898840 h 898840"/>
                      <a:gd name="connsiteX1" fmla="*/ 0 w 955040"/>
                      <a:gd name="connsiteY1" fmla="*/ 898840 h 898840"/>
                      <a:gd name="connsiteX2" fmla="*/ 0 w 955040"/>
                      <a:gd name="connsiteY2" fmla="*/ 0 h 898840"/>
                      <a:gd name="connsiteX3" fmla="*/ 289240 w 955040"/>
                      <a:gd name="connsiteY3" fmla="*/ 0 h 898840"/>
                      <a:gd name="connsiteX4" fmla="*/ 955040 w 955040"/>
                      <a:gd name="connsiteY4" fmla="*/ 665800 h 89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5040" h="898840">
                        <a:moveTo>
                          <a:pt x="955040" y="898840"/>
                        </a:moveTo>
                        <a:lnTo>
                          <a:pt x="0" y="898840"/>
                        </a:lnTo>
                        <a:lnTo>
                          <a:pt x="0" y="0"/>
                        </a:lnTo>
                        <a:lnTo>
                          <a:pt x="289240" y="0"/>
                        </a:lnTo>
                        <a:lnTo>
                          <a:pt x="955040" y="6658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6C4261B8-9F83-4784-A4F2-D9EFA566F2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2778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7A46C7C4-6BA2-4E2B-AE60-AD0ECC0046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128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88036B3-91B9-4336-B001-426638DE0E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4776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4575E3-5AD6-4148-8C81-46AA17E621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7391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8D94279-5161-48A4-B14E-A8891838B5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971973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DD034B8B-62AA-4500-A3CD-F591E43ADA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2710" y="1204806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62D747C-F2A5-4A6D-9E7C-E8FCA498BF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80170" y="1437640"/>
                    <a:ext cx="116840" cy="11684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EEA2D19-565D-4972-99AD-0B8AD1112E68}"/>
                    </a:ext>
                  </a:extLst>
                </p:cNvPr>
                <p:cNvSpPr/>
                <p:nvPr/>
              </p:nvSpPr>
              <p:spPr>
                <a:xfrm>
                  <a:off x="4017645" y="6522813"/>
                  <a:ext cx="4217670" cy="2286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8F1325F-92DD-4593-91DF-671012A767A5}"/>
                    </a:ext>
                  </a:extLst>
                </p:cNvPr>
                <p:cNvSpPr/>
                <p:nvPr/>
              </p:nvSpPr>
              <p:spPr>
                <a:xfrm rot="5400000">
                  <a:off x="1065212" y="3568383"/>
                  <a:ext cx="4280536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74A52D4-564C-4ADA-B058-0CEFF074FBB8}"/>
                    </a:ext>
                  </a:extLst>
                </p:cNvPr>
                <p:cNvSpPr/>
                <p:nvPr/>
              </p:nvSpPr>
              <p:spPr>
                <a:xfrm rot="5400000">
                  <a:off x="6899168" y="3569091"/>
                  <a:ext cx="4286738" cy="28702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A1DC7C5D-44A4-4105-BB28-3CC927C9CD01}"/>
              </a:ext>
            </a:extLst>
          </p:cNvPr>
          <p:cNvSpPr/>
          <p:nvPr/>
        </p:nvSpPr>
        <p:spPr>
          <a:xfrm>
            <a:off x="-12582862" y="925148"/>
            <a:ext cx="4329404" cy="4320073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 descr="A picture containing toy, skiing&#10;&#10;Description automatically generated">
            <a:extLst>
              <a:ext uri="{FF2B5EF4-FFF2-40B4-BE49-F238E27FC236}">
                <a16:creationId xmlns:a16="http://schemas.microsoft.com/office/drawing/2014/main" id="{2B247F13-A163-4C0B-8031-0348E8A2D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0935" r="26108" b="2032"/>
          <a:stretch/>
        </p:blipFill>
        <p:spPr>
          <a:xfrm>
            <a:off x="-5060797" y="1027784"/>
            <a:ext cx="4257799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455FD44-9BAC-42A4-AF50-8C88B0EFFD05}"/>
              </a:ext>
            </a:extLst>
          </p:cNvPr>
          <p:cNvSpPr/>
          <p:nvPr/>
        </p:nvSpPr>
        <p:spPr>
          <a:xfrm>
            <a:off x="-5193017" y="931369"/>
            <a:ext cx="4522238" cy="4307631"/>
          </a:xfrm>
          <a:prstGeom prst="roundRect">
            <a:avLst>
              <a:gd name="adj" fmla="val 5145"/>
            </a:avLst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Content Placeholder 6">
            <a:extLst>
              <a:ext uri="{FF2B5EF4-FFF2-40B4-BE49-F238E27FC236}">
                <a16:creationId xmlns:a16="http://schemas.microsoft.com/office/drawing/2014/main" id="{562A27AC-96EB-41A9-83A0-4E7066A94955}"/>
              </a:ext>
            </a:extLst>
          </p:cNvPr>
          <p:cNvSpPr txBox="1">
            <a:spLocks/>
          </p:cNvSpPr>
          <p:nvPr/>
        </p:nvSpPr>
        <p:spPr>
          <a:xfrm>
            <a:off x="800434" y="1871834"/>
            <a:ext cx="3291840" cy="269690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BADBOY Blaster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Clamshell Design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Fits </a:t>
            </a:r>
            <a:r>
              <a:rPr lang="en-US" sz="2400" dirty="0">
                <a:solidFill>
                  <a:sysClr val="windowText" lastClr="000000"/>
                </a:solidFill>
              </a:rPr>
              <a:t>D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esign Well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Industrial Quality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14" name="Picture 2">
            <a:extLst>
              <a:ext uri="{FF2B5EF4-FFF2-40B4-BE49-F238E27FC236}">
                <a16:creationId xmlns:a16="http://schemas.microsoft.com/office/drawing/2014/main" id="{E333C46D-7714-4D72-B30F-FE27E04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74" y="378694"/>
            <a:ext cx="327355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B552EED8-70A6-4843-9DE1-3FF16276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49" y="390269"/>
            <a:ext cx="3455290" cy="493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6" name="Content Placeholder 3">
            <a:extLst>
              <a:ext uri="{FF2B5EF4-FFF2-40B4-BE49-F238E27FC236}">
                <a16:creationId xmlns:a16="http://schemas.microsoft.com/office/drawing/2014/main" id="{4B770DD0-52C5-42A1-A904-30D6EB1D18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1436629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Safety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Test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Test Part</a:t>
            </a:r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Main Components of Validation</a:t>
            </a:r>
          </a:p>
        </p:txBody>
      </p:sp>
      <p:pic>
        <p:nvPicPr>
          <p:cNvPr id="6" name="Picture 5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B909C84F-DF46-4A83-BA64-DC4C97921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4881948" y="1150571"/>
            <a:ext cx="2076651" cy="198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" name="Rectangle 2">
            <a:hlinkClick r:id="rId4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5888A-46C7-4841-A2B5-30D65D5EF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216" y="3415004"/>
            <a:ext cx="3360334" cy="223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46805C-0DFC-44DE-9CE6-B79FE53AAAF2}"/>
              </a:ext>
            </a:extLst>
          </p:cNvPr>
          <p:cNvGrpSpPr>
            <a:grpSpLocks noChangeAspect="1"/>
          </p:cNvGrpSpPr>
          <p:nvPr/>
        </p:nvGrpSpPr>
        <p:grpSpPr>
          <a:xfrm>
            <a:off x="7911745" y="1567545"/>
            <a:ext cx="4097078" cy="3142534"/>
            <a:chOff x="6545713" y="1603628"/>
            <a:chExt cx="5453780" cy="418314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B81C1C5-E707-44A2-A62F-BBD3C291B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603" y="1603628"/>
              <a:ext cx="3258001" cy="747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579D9D-857E-41A3-917A-1CAA7DB6A7A6}"/>
                </a:ext>
              </a:extLst>
            </p:cNvPr>
            <p:cNvGrpSpPr/>
            <p:nvPr/>
          </p:nvGrpSpPr>
          <p:grpSpPr>
            <a:xfrm>
              <a:off x="6545713" y="2576151"/>
              <a:ext cx="5453780" cy="1735544"/>
              <a:chOff x="6545713" y="2576151"/>
              <a:chExt cx="5453780" cy="173554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F930964-0E74-41AC-9C9F-4FA3B4FE7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68201" y="2576151"/>
                <a:ext cx="1731292" cy="17355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C5EC6E1-55BA-4B9A-B03A-D6E29861E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5713" y="2576152"/>
                <a:ext cx="1693218" cy="17355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F6C07E-63FE-4F4E-8473-233F06DEA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16248" y="4051234"/>
              <a:ext cx="1712710" cy="17355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67C958F-C755-4311-8577-D51E372D0C23}"/>
              </a:ext>
            </a:extLst>
          </p:cNvPr>
          <p:cNvSpPr/>
          <p:nvPr/>
        </p:nvSpPr>
        <p:spPr>
          <a:xfrm>
            <a:off x="-711822" y="265018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0525424-438D-4DE9-AA3A-F166396E0064}"/>
              </a:ext>
            </a:extLst>
          </p:cNvPr>
          <p:cNvSpPr txBox="1">
            <a:spLocks/>
          </p:cNvSpPr>
          <p:nvPr/>
        </p:nvSpPr>
        <p:spPr>
          <a:xfrm>
            <a:off x="12694440" y="172523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Safety and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Any p</a:t>
            </a:r>
            <a:r>
              <a:rPr kumimoji="0" lang="en-US" sz="1600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owder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under 5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is harmful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 non-metallic powder like flour is relatively safer to inhale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7EE428B-48D6-4DC4-9EE8-5504B9CF406C}"/>
              </a:ext>
            </a:extLst>
          </p:cNvPr>
          <p:cNvSpPr/>
          <p:nvPr/>
        </p:nvSpPr>
        <p:spPr>
          <a:xfrm>
            <a:off x="-721347" y="339313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A1DE0CD-BE2B-49E2-99A9-1685D33AB0FA}"/>
              </a:ext>
            </a:extLst>
          </p:cNvPr>
          <p:cNvSpPr txBox="1">
            <a:spLocks/>
          </p:cNvSpPr>
          <p:nvPr/>
        </p:nvSpPr>
        <p:spPr>
          <a:xfrm>
            <a:off x="12439650" y="5181600"/>
            <a:ext cx="2362200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Flour: 25 – 400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23E4518-FD84-44CB-AB2C-E5EF946F2B85}"/>
              </a:ext>
            </a:extLst>
          </p:cNvPr>
          <p:cNvSpPr txBox="1">
            <a:spLocks/>
          </p:cNvSpPr>
          <p:nvPr/>
        </p:nvSpPr>
        <p:spPr>
          <a:xfrm>
            <a:off x="12277724" y="2695575"/>
            <a:ext cx="1781175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75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Mesh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D70290A-0242-49A1-9E13-98836FC8DA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3500632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Safety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Test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Test Part</a:t>
            </a:r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Main Components of Validation</a:t>
            </a:r>
          </a:p>
        </p:txBody>
      </p:sp>
      <p:pic>
        <p:nvPicPr>
          <p:cNvPr id="6" name="Picture 5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B909C84F-DF46-4A83-BA64-DC4C97921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4881948" y="1150571"/>
            <a:ext cx="2076651" cy="198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" name="Rectangle 2">
            <a:hlinkClick r:id="rId4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5888A-46C7-4841-A2B5-30D65D5EF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216" y="3415004"/>
            <a:ext cx="3360334" cy="223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67C958F-C755-4311-8577-D51E372D0C23}"/>
              </a:ext>
            </a:extLst>
          </p:cNvPr>
          <p:cNvSpPr/>
          <p:nvPr/>
        </p:nvSpPr>
        <p:spPr>
          <a:xfrm>
            <a:off x="31128" y="265018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0525424-438D-4DE9-AA3A-F166396E0064}"/>
              </a:ext>
            </a:extLst>
          </p:cNvPr>
          <p:cNvSpPr txBox="1">
            <a:spLocks/>
          </p:cNvSpPr>
          <p:nvPr/>
        </p:nvSpPr>
        <p:spPr>
          <a:xfrm>
            <a:off x="8112915" y="172523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Safety and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Any p</a:t>
            </a:r>
            <a:r>
              <a:rPr kumimoji="0" lang="en-US" sz="1600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owder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under 5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is harmful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 non-metallic powder like flour is relatively safer to inhale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7EE428B-48D6-4DC4-9EE8-5504B9CF406C}"/>
              </a:ext>
            </a:extLst>
          </p:cNvPr>
          <p:cNvSpPr/>
          <p:nvPr/>
        </p:nvSpPr>
        <p:spPr>
          <a:xfrm>
            <a:off x="21603" y="339313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A1DE0CD-BE2B-49E2-99A9-1685D33AB0FA}"/>
              </a:ext>
            </a:extLst>
          </p:cNvPr>
          <p:cNvSpPr txBox="1">
            <a:spLocks/>
          </p:cNvSpPr>
          <p:nvPr/>
        </p:nvSpPr>
        <p:spPr>
          <a:xfrm>
            <a:off x="4667250" y="5181600"/>
            <a:ext cx="2362200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Flour: 25 – 400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23E4518-FD84-44CB-AB2C-E5EF946F2B85}"/>
              </a:ext>
            </a:extLst>
          </p:cNvPr>
          <p:cNvSpPr txBox="1">
            <a:spLocks/>
          </p:cNvSpPr>
          <p:nvPr/>
        </p:nvSpPr>
        <p:spPr>
          <a:xfrm>
            <a:off x="5038724" y="2695575"/>
            <a:ext cx="1781175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75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Mesh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69D09D-09B2-4FEE-B9C8-3E20FE68B4F5}"/>
              </a:ext>
            </a:extLst>
          </p:cNvPr>
          <p:cNvGrpSpPr/>
          <p:nvPr/>
        </p:nvGrpSpPr>
        <p:grpSpPr>
          <a:xfrm>
            <a:off x="7911745" y="-3633105"/>
            <a:ext cx="4097078" cy="3142534"/>
            <a:chOff x="7911745" y="-3633105"/>
            <a:chExt cx="4097078" cy="31425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46805C-0DFC-44DE-9CE6-B79FE53AAA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745" y="-3633105"/>
              <a:ext cx="4097078" cy="3142534"/>
              <a:chOff x="6545713" y="1603628"/>
              <a:chExt cx="5453780" cy="4183149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B81C1C5-E707-44A2-A62F-BBD3C291B8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3603" y="1603628"/>
                <a:ext cx="3258001" cy="747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579D9D-857E-41A3-917A-1CAA7DB6A7A6}"/>
                  </a:ext>
                </a:extLst>
              </p:cNvPr>
              <p:cNvGrpSpPr/>
              <p:nvPr/>
            </p:nvGrpSpPr>
            <p:grpSpPr>
              <a:xfrm>
                <a:off x="6545713" y="2576151"/>
                <a:ext cx="5453780" cy="1735544"/>
                <a:chOff x="6545713" y="2576151"/>
                <a:chExt cx="5453780" cy="173554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F930964-0E74-41AC-9C9F-4FA3B4FE7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68200" y="2576151"/>
                  <a:ext cx="1731293" cy="173554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C5EC6E1-55BA-4B9A-B03A-D6E29861E3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45713" y="2576152"/>
                  <a:ext cx="1693218" cy="173554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F6C07E-63FE-4F4E-8473-233F06DEA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6248" y="4051234"/>
                <a:ext cx="1712710" cy="17355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sp>
          <p:nvSpPr>
            <p:cNvPr id="21" name="Content Placeholder 6">
              <a:extLst>
                <a:ext uri="{FF2B5EF4-FFF2-40B4-BE49-F238E27FC236}">
                  <a16:creationId xmlns:a16="http://schemas.microsoft.com/office/drawing/2014/main" id="{EFABFD3D-E4AA-4255-B8AD-5F869BDBE3D0}"/>
                </a:ext>
              </a:extLst>
            </p:cNvPr>
            <p:cNvSpPr txBox="1">
              <a:spLocks/>
            </p:cNvSpPr>
            <p:nvPr/>
          </p:nvSpPr>
          <p:spPr>
            <a:xfrm>
              <a:off x="9410700" y="-2707809"/>
              <a:ext cx="1066800" cy="63135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4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Scaled 4x</a:t>
              </a:r>
            </a:p>
          </p:txBody>
        </p:sp>
      </p:grp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4D547F6-F177-4833-9568-C9826EBEB2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3116680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359963" y="172212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Three Main Components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1. Safety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2. Test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3. Test Part</a:t>
            </a:r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Main Components of Validation</a:t>
            </a:r>
          </a:p>
        </p:txBody>
      </p:sp>
      <p:pic>
        <p:nvPicPr>
          <p:cNvPr id="6" name="Picture 5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B909C84F-DF46-4A83-BA64-DC4C97921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4881948" y="1150571"/>
            <a:ext cx="2076651" cy="198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2" name="Rectangle 2">
            <a:hlinkClick r:id="rId4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5888A-46C7-4841-A2B5-30D65D5EF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216" y="3415004"/>
            <a:ext cx="3360334" cy="223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67C958F-C755-4311-8577-D51E372D0C23}"/>
              </a:ext>
            </a:extLst>
          </p:cNvPr>
          <p:cNvSpPr/>
          <p:nvPr/>
        </p:nvSpPr>
        <p:spPr>
          <a:xfrm>
            <a:off x="31128" y="341218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0525424-438D-4DE9-AA3A-F166396E0064}"/>
              </a:ext>
            </a:extLst>
          </p:cNvPr>
          <p:cNvSpPr txBox="1">
            <a:spLocks/>
          </p:cNvSpPr>
          <p:nvPr/>
        </p:nvSpPr>
        <p:spPr>
          <a:xfrm>
            <a:off x="12322965" y="1725230"/>
            <a:ext cx="3455117" cy="28854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1" u="sng" dirty="0">
                <a:solidFill>
                  <a:sysClr val="windowText" lastClr="000000"/>
                </a:solidFill>
              </a:rPr>
              <a:t>Safety and Powder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Any p</a:t>
            </a:r>
            <a:r>
              <a:rPr kumimoji="0" lang="en-US" sz="1600" i="0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owder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under 5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is harmful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 common material provides benefits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cs typeface="Arial" panose="020B0604020202020204" pitchFamily="34" charset="0"/>
              </a:rPr>
              <a:t>A non-metallic or wood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powder is safer based on codes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7EE428B-48D6-4DC4-9EE8-5504B9CF406C}"/>
              </a:ext>
            </a:extLst>
          </p:cNvPr>
          <p:cNvSpPr/>
          <p:nvPr/>
        </p:nvSpPr>
        <p:spPr>
          <a:xfrm>
            <a:off x="21603" y="4155139"/>
            <a:ext cx="477520" cy="22539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A1DE0CD-BE2B-49E2-99A9-1685D33AB0FA}"/>
              </a:ext>
            </a:extLst>
          </p:cNvPr>
          <p:cNvSpPr txBox="1">
            <a:spLocks/>
          </p:cNvSpPr>
          <p:nvPr/>
        </p:nvSpPr>
        <p:spPr>
          <a:xfrm>
            <a:off x="4667250" y="5181600"/>
            <a:ext cx="2362200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Flour: 25 – 400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23E4518-FD84-44CB-AB2C-E5EF946F2B85}"/>
              </a:ext>
            </a:extLst>
          </p:cNvPr>
          <p:cNvSpPr txBox="1">
            <a:spLocks/>
          </p:cNvSpPr>
          <p:nvPr/>
        </p:nvSpPr>
        <p:spPr>
          <a:xfrm>
            <a:off x="5038724" y="2695575"/>
            <a:ext cx="1781175" cy="40005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75 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Mesh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69D09D-09B2-4FEE-B9C8-3E20FE68B4F5}"/>
              </a:ext>
            </a:extLst>
          </p:cNvPr>
          <p:cNvGrpSpPr/>
          <p:nvPr/>
        </p:nvGrpSpPr>
        <p:grpSpPr>
          <a:xfrm>
            <a:off x="7845070" y="1538970"/>
            <a:ext cx="4097078" cy="3142534"/>
            <a:chOff x="7911745" y="-3633105"/>
            <a:chExt cx="4097078" cy="31425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46805C-0DFC-44DE-9CE6-B79FE53AAA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745" y="-3633105"/>
              <a:ext cx="4097078" cy="3142534"/>
              <a:chOff x="6545713" y="1603628"/>
              <a:chExt cx="5453780" cy="4183149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B81C1C5-E707-44A2-A62F-BBD3C291B8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3603" y="1603628"/>
                <a:ext cx="3258001" cy="747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579D9D-857E-41A3-917A-1CAA7DB6A7A6}"/>
                  </a:ext>
                </a:extLst>
              </p:cNvPr>
              <p:cNvGrpSpPr/>
              <p:nvPr/>
            </p:nvGrpSpPr>
            <p:grpSpPr>
              <a:xfrm>
                <a:off x="6545713" y="2576151"/>
                <a:ext cx="5453780" cy="1735544"/>
                <a:chOff x="6545713" y="2576151"/>
                <a:chExt cx="5453780" cy="173554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F930964-0E74-41AC-9C9F-4FA3B4FE7D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268200" y="2576151"/>
                  <a:ext cx="1731293" cy="173554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0C5EC6E1-55BA-4B9A-B03A-D6E29861E3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45713" y="2576152"/>
                  <a:ext cx="1693218" cy="173554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F6C07E-63FE-4F4E-8473-233F06DEA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6248" y="4051234"/>
                <a:ext cx="1712710" cy="173554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  <p:sp>
          <p:nvSpPr>
            <p:cNvPr id="21" name="Content Placeholder 6">
              <a:extLst>
                <a:ext uri="{FF2B5EF4-FFF2-40B4-BE49-F238E27FC236}">
                  <a16:creationId xmlns:a16="http://schemas.microsoft.com/office/drawing/2014/main" id="{EFABFD3D-E4AA-4255-B8AD-5F869BDBE3D0}"/>
                </a:ext>
              </a:extLst>
            </p:cNvPr>
            <p:cNvSpPr txBox="1">
              <a:spLocks/>
            </p:cNvSpPr>
            <p:nvPr/>
          </p:nvSpPr>
          <p:spPr>
            <a:xfrm>
              <a:off x="9410700" y="-2707809"/>
              <a:ext cx="1066800" cy="63135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kumimoji="0" lang="en-US" sz="24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Scaled 4x</a:t>
              </a:r>
            </a:p>
          </p:txBody>
        </p:sp>
      </p:grp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D64F51E-1C4F-4CA6-9F3C-26850094363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4266427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9" name="Title 4">
            <a:extLst>
              <a:ext uri="{FF2B5EF4-FFF2-40B4-BE49-F238E27FC236}">
                <a16:creationId xmlns:a16="http://schemas.microsoft.com/office/drawing/2014/main" id="{D406B136-6989-45D4-A158-16957EFBADEB}"/>
              </a:ext>
            </a:extLst>
          </p:cNvPr>
          <p:cNvSpPr txBox="1">
            <a:spLocks/>
          </p:cNvSpPr>
          <p:nvPr/>
        </p:nvSpPr>
        <p:spPr>
          <a:xfrm>
            <a:off x="401320" y="192405"/>
            <a:ext cx="11125200" cy="97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Current Work</a:t>
            </a:r>
          </a:p>
        </p:txBody>
      </p:sp>
      <p:sp>
        <p:nvSpPr>
          <p:cNvPr id="2" name="Rectangle 2">
            <a:hlinkClick r:id="rId3" tooltip="(opens new window)"/>
            <a:extLst>
              <a:ext uri="{FF2B5EF4-FFF2-40B4-BE49-F238E27FC236}">
                <a16:creationId xmlns:a16="http://schemas.microsoft.com/office/drawing/2014/main" id="{0E748F9E-E2F7-4255-B2C0-A090429C6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74080" y="-8560387"/>
            <a:ext cx="4571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3583EC2-1895-44CA-BBB7-F87527C9795C}"/>
              </a:ext>
            </a:extLst>
          </p:cNvPr>
          <p:cNvGrpSpPr/>
          <p:nvPr/>
        </p:nvGrpSpPr>
        <p:grpSpPr>
          <a:xfrm>
            <a:off x="1535616" y="1398663"/>
            <a:ext cx="8959872" cy="3724157"/>
            <a:chOff x="1638256" y="1324015"/>
            <a:chExt cx="8959872" cy="372415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47A12EE-885E-4B10-B017-83AA35AD66C8}"/>
                </a:ext>
              </a:extLst>
            </p:cNvPr>
            <p:cNvGrpSpPr/>
            <p:nvPr/>
          </p:nvGrpSpPr>
          <p:grpSpPr>
            <a:xfrm>
              <a:off x="1638256" y="1324015"/>
              <a:ext cx="6708087" cy="548640"/>
              <a:chOff x="1638256" y="1324015"/>
              <a:chExt cx="6708087" cy="54864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0E82A0F-EC62-4DF9-8FDA-A07B311BC501}"/>
                  </a:ext>
                </a:extLst>
              </p:cNvPr>
              <p:cNvGrpSpPr/>
              <p:nvPr/>
            </p:nvGrpSpPr>
            <p:grpSpPr>
              <a:xfrm>
                <a:off x="1638256" y="1324015"/>
                <a:ext cx="6708087" cy="548640"/>
                <a:chOff x="1638256" y="1324015"/>
                <a:chExt cx="6708087" cy="548640"/>
              </a:xfrm>
            </p:grpSpPr>
            <p:sp>
              <p:nvSpPr>
                <p:cNvPr id="8" name="Content Placeholder 6">
                  <a:extLst>
                    <a:ext uri="{FF2B5EF4-FFF2-40B4-BE49-F238E27FC236}">
                      <a16:creationId xmlns:a16="http://schemas.microsoft.com/office/drawing/2014/main" id="{1180E56F-69C0-4FDE-A8CC-2B2B9A9B07B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38256" y="1324015"/>
                  <a:ext cx="3108960" cy="548640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800" dirty="0">
                      <a:solidFill>
                        <a:sysClr val="windowText" lastClr="000000"/>
                      </a:solidFill>
                    </a:rPr>
                    <a:t>Management &amp; Deliverables</a:t>
                  </a:r>
                  <a:endParaRPr kumimoji="0" lang="en-US" sz="18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  <p:sp>
              <p:nvSpPr>
                <p:cNvPr id="27" name="Content Placeholder 6">
                  <a:extLst>
                    <a:ext uri="{FF2B5EF4-FFF2-40B4-BE49-F238E27FC236}">
                      <a16:creationId xmlns:a16="http://schemas.microsoft.com/office/drawing/2014/main" id="{4B5286A6-0FA0-475E-9DFC-402842E16F9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34663" y="1324015"/>
                  <a:ext cx="2011680" cy="548640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800" dirty="0">
                      <a:solidFill>
                        <a:sysClr val="windowText" lastClr="000000"/>
                      </a:solidFill>
                    </a:rPr>
                    <a:t>Arlan Ohrt</a:t>
                  </a:r>
                  <a:endParaRPr kumimoji="0" lang="en-US" sz="18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7D0E88-081C-49F3-A4FB-0138D2F165D4}"/>
                  </a:ext>
                </a:extLst>
              </p:cNvPr>
              <p:cNvCxnSpPr>
                <a:stCxn id="8" idx="3"/>
                <a:endCxn id="27" idx="1"/>
              </p:cNvCxnSpPr>
              <p:nvPr/>
            </p:nvCxnSpPr>
            <p:spPr>
              <a:xfrm>
                <a:off x="4747216" y="1598335"/>
                <a:ext cx="15874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B49B37B-6ED5-49F2-AA22-C2D469DE2314}"/>
                </a:ext>
              </a:extLst>
            </p:cNvPr>
            <p:cNvGrpSpPr/>
            <p:nvPr/>
          </p:nvGrpSpPr>
          <p:grpSpPr>
            <a:xfrm>
              <a:off x="1638256" y="2117894"/>
              <a:ext cx="6708087" cy="548640"/>
              <a:chOff x="1638256" y="2124892"/>
              <a:chExt cx="6708087" cy="54864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C05361F-5E8E-4721-BBA3-6B5A2DB5D2D6}"/>
                  </a:ext>
                </a:extLst>
              </p:cNvPr>
              <p:cNvGrpSpPr/>
              <p:nvPr/>
            </p:nvGrpSpPr>
            <p:grpSpPr>
              <a:xfrm>
                <a:off x="1638256" y="2124892"/>
                <a:ext cx="6708087" cy="548640"/>
                <a:chOff x="1638256" y="2124892"/>
                <a:chExt cx="6708087" cy="548640"/>
              </a:xfrm>
            </p:grpSpPr>
            <p:sp>
              <p:nvSpPr>
                <p:cNvPr id="22" name="Content Placeholder 6">
                  <a:extLst>
                    <a:ext uri="{FF2B5EF4-FFF2-40B4-BE49-F238E27FC236}">
                      <a16:creationId xmlns:a16="http://schemas.microsoft.com/office/drawing/2014/main" id="{713F371A-FE51-40CC-9C98-0EEF56B66EB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38256" y="2124892"/>
                  <a:ext cx="3108960" cy="548640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800" dirty="0">
                      <a:solidFill>
                        <a:sysClr val="windowText" lastClr="000000"/>
                      </a:solidFill>
                    </a:rPr>
                    <a:t>Complete Statics Analysis</a:t>
                  </a:r>
                  <a:endParaRPr kumimoji="0" lang="en-US" sz="18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  <p:sp>
              <p:nvSpPr>
                <p:cNvPr id="28" name="Content Placeholder 6">
                  <a:extLst>
                    <a:ext uri="{FF2B5EF4-FFF2-40B4-BE49-F238E27FC236}">
                      <a16:creationId xmlns:a16="http://schemas.microsoft.com/office/drawing/2014/main" id="{AEC64B11-9EF7-473B-A0EA-A4247699590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34663" y="2124892"/>
                  <a:ext cx="2011680" cy="548640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None/>
                    <a:tabLst/>
                    <a:defRPr/>
                  </a:pPr>
                  <a:r>
                    <a:rPr lang="en-US" sz="1800" dirty="0">
                      <a:solidFill>
                        <a:sysClr val="windowText" lastClr="000000"/>
                      </a:solidFill>
                    </a:rPr>
                    <a:t>Noah Tipton</a:t>
                  </a:r>
                  <a:endParaRPr kumimoji="0" lang="en-US" sz="1800" i="0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endParaRPr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22F41E-3FAD-44E9-91BF-07BAB54A22A2}"/>
                  </a:ext>
                </a:extLst>
              </p:cNvPr>
              <p:cNvCxnSpPr>
                <a:cxnSpLocks/>
                <a:stCxn id="22" idx="3"/>
                <a:endCxn id="28" idx="1"/>
              </p:cNvCxnSpPr>
              <p:nvPr/>
            </p:nvCxnSpPr>
            <p:spPr>
              <a:xfrm>
                <a:off x="4747216" y="2399212"/>
                <a:ext cx="15874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495FEEE-B4DE-4D3E-A79A-634B4E680915}"/>
                </a:ext>
              </a:extLst>
            </p:cNvPr>
            <p:cNvGrpSpPr/>
            <p:nvPr/>
          </p:nvGrpSpPr>
          <p:grpSpPr>
            <a:xfrm>
              <a:off x="1638256" y="2911773"/>
              <a:ext cx="6708087" cy="548640"/>
              <a:chOff x="1638256" y="2925769"/>
              <a:chExt cx="6708087" cy="548640"/>
            </a:xfrm>
          </p:grpSpPr>
          <p:sp>
            <p:nvSpPr>
              <p:cNvPr id="23" name="Content Placeholder 6">
                <a:extLst>
                  <a:ext uri="{FF2B5EF4-FFF2-40B4-BE49-F238E27FC236}">
                    <a16:creationId xmlns:a16="http://schemas.microsoft.com/office/drawing/2014/main" id="{4E970085-18DF-45D0-A2E8-80A7D5EBAD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8256" y="2925769"/>
                <a:ext cx="310896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Complete Dynamics Analysis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B67F3FC9-D0A1-4D38-983E-3319004E5B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4663" y="2925769"/>
                <a:ext cx="201168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Vincent Giannetti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B24558A-9186-4FC0-8F7F-DB3F3C73535D}"/>
                  </a:ext>
                </a:extLst>
              </p:cNvPr>
              <p:cNvCxnSpPr>
                <a:cxnSpLocks/>
                <a:stCxn id="23" idx="3"/>
                <a:endCxn id="29" idx="1"/>
              </p:cNvCxnSpPr>
              <p:nvPr/>
            </p:nvCxnSpPr>
            <p:spPr>
              <a:xfrm>
                <a:off x="4747216" y="3200089"/>
                <a:ext cx="15874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DC20CD5-4C2F-415F-8334-0FF919479B13}"/>
                </a:ext>
              </a:extLst>
            </p:cNvPr>
            <p:cNvGrpSpPr/>
            <p:nvPr/>
          </p:nvGrpSpPr>
          <p:grpSpPr>
            <a:xfrm>
              <a:off x="1638256" y="3705652"/>
              <a:ext cx="8959872" cy="548640"/>
              <a:chOff x="1638256" y="3698654"/>
              <a:chExt cx="8959872" cy="548640"/>
            </a:xfrm>
          </p:grpSpPr>
          <p:sp>
            <p:nvSpPr>
              <p:cNvPr id="24" name="Content Placeholder 6">
                <a:extLst>
                  <a:ext uri="{FF2B5EF4-FFF2-40B4-BE49-F238E27FC236}">
                    <a16:creationId xmlns:a16="http://schemas.microsoft.com/office/drawing/2014/main" id="{DE88EE4C-D73F-4578-80C0-A0746E564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8256" y="3698654"/>
                <a:ext cx="310896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Assembly &amp; Fabrication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sp>
            <p:nvSpPr>
              <p:cNvPr id="30" name="Content Placeholder 6">
                <a:extLst>
                  <a:ext uri="{FF2B5EF4-FFF2-40B4-BE49-F238E27FC236}">
                    <a16:creationId xmlns:a16="http://schemas.microsoft.com/office/drawing/2014/main" id="{D587FB1D-AAAE-40BE-BBCB-7CF2B2C9EE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4663" y="3698654"/>
                <a:ext cx="201168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Kevin Richter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sp>
            <p:nvSpPr>
              <p:cNvPr id="34" name="Content Placeholder 6">
                <a:extLst>
                  <a:ext uri="{FF2B5EF4-FFF2-40B4-BE49-F238E27FC236}">
                    <a16:creationId xmlns:a16="http://schemas.microsoft.com/office/drawing/2014/main" id="{AD2F3FC2-9A97-4D28-B7E4-96B21FACFF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6448" y="3698654"/>
                <a:ext cx="201168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Joshua Dorfman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6A31F5-6AE4-4A30-813A-E5FF5B5FC2A5}"/>
                  </a:ext>
                </a:extLst>
              </p:cNvPr>
              <p:cNvCxnSpPr>
                <a:cxnSpLocks/>
                <a:stCxn id="24" idx="3"/>
                <a:endCxn id="30" idx="1"/>
              </p:cNvCxnSpPr>
              <p:nvPr/>
            </p:nvCxnSpPr>
            <p:spPr>
              <a:xfrm>
                <a:off x="4747216" y="3972974"/>
                <a:ext cx="15874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5D766D2-F2A0-427E-A2A4-21F5120CA9C2}"/>
                  </a:ext>
                </a:extLst>
              </p:cNvPr>
              <p:cNvCxnSpPr>
                <a:cxnSpLocks/>
                <a:stCxn id="30" idx="3"/>
                <a:endCxn id="34" idx="1"/>
              </p:cNvCxnSpPr>
              <p:nvPr/>
            </p:nvCxnSpPr>
            <p:spPr>
              <a:xfrm>
                <a:off x="8346343" y="3972974"/>
                <a:ext cx="2401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A30B2E8-B219-4C45-A734-2A055B294773}"/>
                </a:ext>
              </a:extLst>
            </p:cNvPr>
            <p:cNvGrpSpPr/>
            <p:nvPr/>
          </p:nvGrpSpPr>
          <p:grpSpPr>
            <a:xfrm>
              <a:off x="1638256" y="4499532"/>
              <a:ext cx="8959872" cy="548640"/>
              <a:chOff x="1638256" y="4499532"/>
              <a:chExt cx="8959872" cy="548640"/>
            </a:xfrm>
          </p:grpSpPr>
          <p:sp>
            <p:nvSpPr>
              <p:cNvPr id="25" name="Content Placeholder 6">
                <a:extLst>
                  <a:ext uri="{FF2B5EF4-FFF2-40B4-BE49-F238E27FC236}">
                    <a16:creationId xmlns:a16="http://schemas.microsoft.com/office/drawing/2014/main" id="{65BAC2FE-1439-4C10-9178-B778CCA727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8256" y="4499532"/>
                <a:ext cx="310896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Testing Preparation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9C51F811-F0B2-46C5-9187-702515E209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4663" y="4499532"/>
                <a:ext cx="201168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Kevin Richter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sp>
            <p:nvSpPr>
              <p:cNvPr id="35" name="Content Placeholder 6">
                <a:extLst>
                  <a:ext uri="{FF2B5EF4-FFF2-40B4-BE49-F238E27FC236}">
                    <a16:creationId xmlns:a16="http://schemas.microsoft.com/office/drawing/2014/main" id="{BCBA4610-4134-41B7-85BF-CC3B8F529C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86448" y="4499532"/>
                <a:ext cx="2011680" cy="548640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sysClr val="windowText" lastClr="000000"/>
                    </a:solidFill>
                  </a:rPr>
                  <a:t>Joshua Dorfman</a:t>
                </a:r>
                <a:endPara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FD99D5E-7229-4664-B002-2B45A3A7C615}"/>
                  </a:ext>
                </a:extLst>
              </p:cNvPr>
              <p:cNvCxnSpPr>
                <a:cxnSpLocks/>
                <a:stCxn id="25" idx="3"/>
                <a:endCxn id="31" idx="1"/>
              </p:cNvCxnSpPr>
              <p:nvPr/>
            </p:nvCxnSpPr>
            <p:spPr>
              <a:xfrm>
                <a:off x="4747216" y="4773852"/>
                <a:ext cx="15874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A0E8FAD-D0E1-4B1D-908C-168718E125E0}"/>
                  </a:ext>
                </a:extLst>
              </p:cNvPr>
              <p:cNvCxnSpPr>
                <a:cxnSpLocks/>
                <a:stCxn id="31" idx="3"/>
                <a:endCxn id="35" idx="1"/>
              </p:cNvCxnSpPr>
              <p:nvPr/>
            </p:nvCxnSpPr>
            <p:spPr>
              <a:xfrm>
                <a:off x="8346343" y="4773852"/>
                <a:ext cx="2401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5419672D-8333-49A0-A008-65E1E05DD5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Kevin Richter</a:t>
            </a:r>
          </a:p>
        </p:txBody>
      </p:sp>
    </p:spTree>
    <p:extLst>
      <p:ext uri="{BB962C8B-B14F-4D97-AF65-F5344CB8AC3E}">
        <p14:creationId xmlns:p14="http://schemas.microsoft.com/office/powerpoint/2010/main" val="997787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5E65F0C-F012-401C-83B6-A45395D7B235}"/>
              </a:ext>
            </a:extLst>
          </p:cNvPr>
          <p:cNvSpPr txBox="1">
            <a:spLocks/>
          </p:cNvSpPr>
          <p:nvPr/>
        </p:nvSpPr>
        <p:spPr>
          <a:xfrm>
            <a:off x="228600" y="100682"/>
            <a:ext cx="1173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Sponsor – Air Force Research Labs (AFRL)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3FDDFC-E94D-442A-AACC-DB97B00006BF}"/>
              </a:ext>
            </a:extLst>
          </p:cNvPr>
          <p:cNvSpPr txBox="1"/>
          <p:nvPr/>
        </p:nvSpPr>
        <p:spPr>
          <a:xfrm>
            <a:off x="4962886" y="1519178"/>
            <a:ext cx="6669590" cy="35073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AFRL/RWMW – Ordnance Division, Damage Mechanisms Branch (Eglin Air Force Base)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 global leader in advancing weapons science and technology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Specific Contact - Dr. Philip Flater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Lead for the metal additive manufacturing lab at AFRL/RWMW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A1C303-79B0-4287-96A4-CCF390D4D48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60" y="1287685"/>
            <a:ext cx="3859296" cy="4159386"/>
            <a:chOff x="1295400" y="2375880"/>
            <a:chExt cx="2819400" cy="3054774"/>
          </a:xfrm>
        </p:grpSpPr>
        <p:sp>
          <p:nvSpPr>
            <p:cNvPr id="41" name="Content Placeholder 5">
              <a:extLst>
                <a:ext uri="{FF2B5EF4-FFF2-40B4-BE49-F238E27FC236}">
                  <a16:creationId xmlns:a16="http://schemas.microsoft.com/office/drawing/2014/main" id="{5573ABEC-F456-41A4-BE95-437D7FFB11E0}"/>
                </a:ext>
              </a:extLst>
            </p:cNvPr>
            <p:cNvSpPr txBox="1">
              <a:spLocks/>
            </p:cNvSpPr>
            <p:nvPr/>
          </p:nvSpPr>
          <p:spPr>
            <a:xfrm>
              <a:off x="1295400" y="2375880"/>
              <a:ext cx="2819400" cy="3054774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AA4B85-5C4B-449B-8EF7-F937AA53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2620891"/>
              <a:ext cx="2677254" cy="2617760"/>
            </a:xfrm>
            <a:prstGeom prst="rect">
              <a:avLst/>
            </a:prstGeom>
          </p:spPr>
        </p:pic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3D7D5296-2B9A-4B62-8254-6C6D9696C6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64325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EA2CF-35AA-43BF-B33C-D466854E4474}"/>
              </a:ext>
            </a:extLst>
          </p:cNvPr>
          <p:cNvSpPr txBox="1">
            <a:spLocks/>
          </p:cNvSpPr>
          <p:nvPr/>
        </p:nvSpPr>
        <p:spPr>
          <a:xfrm>
            <a:off x="495300" y="1418253"/>
            <a:ext cx="11201400" cy="439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Title Slide Background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3"/>
              </a:rPr>
              <a:t>https://www.materialise.com/en/blog/when-how-and-where-of-metal-3d-printing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Lost and Found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4"/>
              </a:rPr>
              <a:t>https://www.portseattle.org/sites/default/files/2019-08/bigstock_lost_1140.jpg?slideshow=true&amp;slideshowAuto=false&amp;slideshowSpeed=4000&amp;speed=350&amp;transition=elastic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 Bin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5"/>
              </a:rPr>
              <a:t>http://fridandrussell.com/SH_productdetail.asp?Ino=61517U06C&amp;Company=STX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Painter’s Tape - </a:t>
            </a:r>
            <a:r>
              <a:rPr lang="en-US" sz="1200" dirty="0">
                <a:hlinkClick r:id="rId6"/>
              </a:rPr>
              <a:t>https://www.scotchblue.com/3M/en_US/scotchblue/proper-tape-removal/</a:t>
            </a:r>
            <a:endParaRPr lang="en-US" sz="1200" dirty="0"/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3D Systems – </a:t>
            </a:r>
            <a:r>
              <a:rPr lang="en-US" sz="1200" dirty="0">
                <a:hlinkClick r:id="rId7"/>
              </a:rPr>
              <a:t>https://www.3dsystems.com/3d-printers/prox-dmp-300/specifications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LPBF Demo GIF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8"/>
              </a:rPr>
              <a:t>https://thescopepopculturescience.blogspot.com/2015_01_01_archive.html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Stainless Steel Properties - </a:t>
            </a:r>
            <a:r>
              <a:rPr lang="en-US" sz="1200" dirty="0">
                <a:hlinkClick r:id="rId9"/>
              </a:rPr>
              <a:t>https://www.3dsystems.com/materials/metal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nTopology – </a:t>
            </a:r>
            <a:r>
              <a:rPr lang="en-US" sz="1200" dirty="0">
                <a:hlinkClick r:id="rId10"/>
              </a:rPr>
              <a:t>https://ntopology.com/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PAPR – </a:t>
            </a:r>
            <a:r>
              <a:rPr lang="en-US" sz="1200" dirty="0">
                <a:hlinkClick r:id="rId11"/>
              </a:rPr>
              <a:t>https://images-na.ssl-images-amazon.com/images/I/4125zPcBPNL.jpg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Sandblaster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12"/>
              </a:rPr>
              <a:t>https://badboyblasters.com/product/abrasive-media-sand-blaster-bb1050led-bvr-pr-hv-fl-2/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lang="en-US" sz="1200" dirty="0">
                <a:solidFill>
                  <a:sysClr val="windowText" lastClr="000000"/>
                </a:solidFill>
              </a:rPr>
              <a:t>AFRL Sign - </a:t>
            </a:r>
            <a:r>
              <a:rPr lang="en-US" sz="1200" dirty="0">
                <a:hlinkClick r:id="rId13"/>
              </a:rPr>
              <a:t>https://news.wfsu.org/post/eglin-air-force-base-ready-adjust-hiring-freeze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Electric Vibrator - </a:t>
            </a:r>
            <a:r>
              <a:rPr lang="en-US" sz="1200" dirty="0">
                <a:hlinkClick r:id="rId14"/>
              </a:rPr>
              <a:t>https://www.mcmaster.com/5808k61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Dampeners - </a:t>
            </a:r>
            <a:r>
              <a:rPr lang="en-US" sz="1200" dirty="0">
                <a:hlinkClick r:id="rId15"/>
              </a:rPr>
              <a:t>https://www.mcmaster.com/29895t54</a:t>
            </a:r>
            <a:r>
              <a:rPr lang="en-US" sz="1200" dirty="0"/>
              <a:t> , </a:t>
            </a:r>
            <a:r>
              <a:rPr lang="en-US" sz="1200" dirty="0">
                <a:hlinkClick r:id="rId16"/>
              </a:rPr>
              <a:t>https://www.mcmaster.com/9241k44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Flour - </a:t>
            </a:r>
            <a:r>
              <a:rPr lang="en-US" sz="1200" dirty="0">
                <a:hlinkClick r:id="rId17"/>
              </a:rPr>
              <a:t>https://sugarandsparrow.com/homemade-cake-flour-recipe/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4C94F-905A-4306-B1CF-76173B7C6916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References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638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 advTm="4000">
        <p159:morph option="byObject"/>
      </p:transition>
    </mc:Choice>
    <mc:Fallback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74777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February 11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637D5-4203-4926-9FBB-CA9FB82FD4D1}"/>
              </a:ext>
            </a:extLst>
          </p:cNvPr>
          <p:cNvSpPr/>
          <p:nvPr/>
        </p:nvSpPr>
        <p:spPr>
          <a:xfrm>
            <a:off x="9109276" y="3981691"/>
            <a:ext cx="3082724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669AB-9458-4F58-8398-5F08497D421E}"/>
              </a:ext>
            </a:extLst>
          </p:cNvPr>
          <p:cNvSpPr/>
          <p:nvPr/>
        </p:nvSpPr>
        <p:spPr>
          <a:xfrm>
            <a:off x="8958805" y="3865944"/>
            <a:ext cx="3233195" cy="194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0F31E66-8462-4DAE-9F22-FCCA1A4F6312}"/>
              </a:ext>
            </a:extLst>
          </p:cNvPr>
          <p:cNvSpPr/>
          <p:nvPr/>
        </p:nvSpPr>
        <p:spPr>
          <a:xfrm>
            <a:off x="6923314" y="3219061"/>
            <a:ext cx="5187821" cy="2593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8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363639" y="127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Backup Slides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131142-392F-4319-9CC0-F8B73CAB854A}"/>
              </a:ext>
            </a:extLst>
          </p:cNvPr>
          <p:cNvGrpSpPr/>
          <p:nvPr/>
        </p:nvGrpSpPr>
        <p:grpSpPr>
          <a:xfrm>
            <a:off x="7193981" y="1958364"/>
            <a:ext cx="4242181" cy="2456637"/>
            <a:chOff x="6568948" y="1952576"/>
            <a:chExt cx="4242181" cy="2456637"/>
          </a:xfrm>
        </p:grpSpPr>
        <p:sp>
          <p:nvSpPr>
            <p:cNvPr id="11" name="Content Placeholder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678F898-9320-48DB-B9B8-C04EDD30E44C}"/>
                </a:ext>
              </a:extLst>
            </p:cNvPr>
            <p:cNvSpPr txBox="1">
              <a:spLocks/>
            </p:cNvSpPr>
            <p:nvPr/>
          </p:nvSpPr>
          <p:spPr>
            <a:xfrm>
              <a:off x="6611765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Functional Decomposition</a:t>
              </a:r>
            </a:p>
          </p:txBody>
        </p:sp>
        <p:sp>
          <p:nvSpPr>
            <p:cNvPr id="12" name="Content Placeholder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D12D0A3-4F21-4CAC-92FE-9DC5C74B0868}"/>
                </a:ext>
              </a:extLst>
            </p:cNvPr>
            <p:cNvSpPr txBox="1">
              <a:spLocks/>
            </p:cNvSpPr>
            <p:nvPr/>
          </p:nvSpPr>
          <p:spPr>
            <a:xfrm>
              <a:off x="6592098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Group Member Contact</a:t>
              </a:r>
            </a:p>
          </p:txBody>
        </p:sp>
        <p:sp>
          <p:nvSpPr>
            <p:cNvPr id="13" name="Content Placeholder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73E9937-991A-41B8-A5A3-A44A3901CDD0}"/>
                </a:ext>
              </a:extLst>
            </p:cNvPr>
            <p:cNvSpPr txBox="1">
              <a:spLocks/>
            </p:cNvSpPr>
            <p:nvPr/>
          </p:nvSpPr>
          <p:spPr>
            <a:xfrm>
              <a:off x="6568948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nTopology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1F5E38-3E75-44AB-8BF9-DFDD9D281A8E}"/>
              </a:ext>
            </a:extLst>
          </p:cNvPr>
          <p:cNvGrpSpPr/>
          <p:nvPr/>
        </p:nvGrpSpPr>
        <p:grpSpPr>
          <a:xfrm>
            <a:off x="452692" y="1958364"/>
            <a:ext cx="4199364" cy="2456637"/>
            <a:chOff x="487416" y="1952576"/>
            <a:chExt cx="4199364" cy="2456637"/>
          </a:xfrm>
        </p:grpSpPr>
        <p:sp>
          <p:nvSpPr>
            <p:cNvPr id="6" name="Content Placeholder 5">
              <a:hlinkClick r:id="rId7" action="ppaction://hlinksldjump"/>
              <a:extLst>
                <a:ext uri="{FF2B5EF4-FFF2-40B4-BE49-F238E27FC236}">
                  <a16:creationId xmlns:a16="http://schemas.microsoft.com/office/drawing/2014/main" id="{0CD56A20-60CC-493E-AC84-4F0000BF5B8F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Precipitation Hardening Explained</a:t>
              </a:r>
            </a:p>
          </p:txBody>
        </p:sp>
        <p:sp>
          <p:nvSpPr>
            <p:cNvPr id="10" name="Content Placeholder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717A126-E6A5-4B80-8484-23DFB1993780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17- 4PH Material</a:t>
              </a:r>
            </a:p>
          </p:txBody>
        </p:sp>
        <p:sp>
          <p:nvSpPr>
            <p:cNvPr id="14" name="Content Placeholder 5">
              <a:hlinkClick r:id="rId9" action="ppaction://hlinksldjump"/>
              <a:extLst>
                <a:ext uri="{FF2B5EF4-FFF2-40B4-BE49-F238E27FC236}">
                  <a16:creationId xmlns:a16="http://schemas.microsoft.com/office/drawing/2014/main" id="{28C08A01-D5B3-4249-AD11-D376771B3F6C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3D Systems Printer Specs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45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723FE-12B2-4C3F-A6E1-4447851D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4" y="324092"/>
            <a:ext cx="4004187" cy="9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6973E-061F-4E6A-BA66-DBE76883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" y="1589819"/>
            <a:ext cx="11208152" cy="3727794"/>
          </a:xfrm>
          <a:prstGeom prst="roundRect">
            <a:avLst>
              <a:gd name="adj" fmla="val 5179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0E01FE-ADBF-4700-A90D-7A873BB303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5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229291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FB19F-1ED5-41BA-BF67-1A722757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07" y="150471"/>
            <a:ext cx="10160986" cy="557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2EA662-7BD7-4D4C-A20B-4D447F6F53C9}"/>
              </a:ext>
            </a:extLst>
          </p:cNvPr>
          <p:cNvSpPr/>
          <p:nvPr/>
        </p:nvSpPr>
        <p:spPr>
          <a:xfrm>
            <a:off x="7224249" y="81023"/>
            <a:ext cx="1944546" cy="5763444"/>
          </a:xfrm>
          <a:prstGeom prst="roundRect">
            <a:avLst/>
          </a:prstGeom>
          <a:noFill/>
          <a:ln w="76200" cap="flat" cmpd="sng" algn="ctr">
            <a:solidFill>
              <a:srgbClr val="FF0000">
                <a:alpha val="80000"/>
              </a:srgbClr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A35470-32DD-40EB-8054-5B4E3CD2A4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4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850039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Group Contact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46983B-CB38-4485-8D87-4A45D7FC4853}"/>
              </a:ext>
            </a:extLst>
          </p:cNvPr>
          <p:cNvGrpSpPr/>
          <p:nvPr/>
        </p:nvGrpSpPr>
        <p:grpSpPr>
          <a:xfrm>
            <a:off x="7345200" y="1441576"/>
            <a:ext cx="2133600" cy="3730899"/>
            <a:chOff x="456270" y="1690688"/>
            <a:chExt cx="2133600" cy="37308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D2B6FD-D69C-413B-87B3-CD5710D26AC0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BEB1B8-490F-4C78-ADE0-43014A007400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ago16b@my.fsu.edu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B860F65-42D6-4D54-BE85-31EE36B58862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6" name="Picture 4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6F2E67DF-92D9-404E-81D0-EB70BE3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B9C30B-7E0E-4A2D-995E-53FD16C6C43A}"/>
              </a:ext>
            </a:extLst>
          </p:cNvPr>
          <p:cNvGrpSpPr/>
          <p:nvPr/>
        </p:nvGrpSpPr>
        <p:grpSpPr>
          <a:xfrm>
            <a:off x="9689989" y="1433071"/>
            <a:ext cx="2133600" cy="3747909"/>
            <a:chOff x="7310091" y="1692655"/>
            <a:chExt cx="2133600" cy="37479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253E4A-2A33-4E34-8E0F-FE30D92EA604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3273FF-E0D3-4930-9667-0ECC6F52849F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kr15@my.fsu.edu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9A38542-63EE-45D3-896C-C41B423C96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1" name="Picture 5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7997D76-A69F-459D-B083-13C6C1E8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3BD8-2DF5-4C7D-BE03-3F7A4AFB2588}"/>
              </a:ext>
            </a:extLst>
          </p:cNvPr>
          <p:cNvGrpSpPr/>
          <p:nvPr/>
        </p:nvGrpSpPr>
        <p:grpSpPr>
          <a:xfrm>
            <a:off x="2655624" y="1431973"/>
            <a:ext cx="2133600" cy="3750105"/>
            <a:chOff x="2740877" y="1690459"/>
            <a:chExt cx="2133600" cy="37501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63A3D4-82D2-4422-87D6-F767F7A42287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B860D7-8970-4D1F-B50B-2110068F4375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nrt15@my.fsu.edu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59C1EE5-3D77-4DE6-90D3-D366FDBDB794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6" name="Picture 5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E6830462-F21D-4FFF-91DC-5EC4B8BA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566A3-5544-4334-99C8-F6A233B032DC}"/>
              </a:ext>
            </a:extLst>
          </p:cNvPr>
          <p:cNvGrpSpPr/>
          <p:nvPr/>
        </p:nvGrpSpPr>
        <p:grpSpPr>
          <a:xfrm>
            <a:off x="310836" y="1437522"/>
            <a:ext cx="2133600" cy="3739008"/>
            <a:chOff x="5025484" y="1690688"/>
            <a:chExt cx="2133600" cy="373900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AC6F8C-AB0E-4E82-BA2A-7718C0491C1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94240A-A173-4E06-9741-525583E27500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vjg15b@my.fsu.edu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7E8EC6A-8218-457C-881F-BC0D0BF7350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313F83E-7DD5-4C9F-ACD1-85946261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2C775-6D10-4327-B3F4-E8B1D4E88CC1}"/>
              </a:ext>
            </a:extLst>
          </p:cNvPr>
          <p:cNvGrpSpPr/>
          <p:nvPr/>
        </p:nvGrpSpPr>
        <p:grpSpPr>
          <a:xfrm>
            <a:off x="5000412" y="1437522"/>
            <a:ext cx="2133600" cy="3739007"/>
            <a:chOff x="9594698" y="1690688"/>
            <a:chExt cx="2133600" cy="37390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F9D074-3F3D-443A-A488-D8D1136B06E4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E5C6F92-9EB8-48C2-A12C-A5F6D85347D9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jd16s@my.fsu.edu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26C329-DA57-4F64-ACA1-546D2B5D6CF4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6" name="Picture 6">
              <a:extLst>
                <a:ext uri="{FF2B5EF4-FFF2-40B4-BE49-F238E27FC236}">
                  <a16:creationId xmlns:a16="http://schemas.microsoft.com/office/drawing/2014/main" id="{B30B6953-1031-49C5-8202-B5EEEBBF7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9283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Functional Decomposition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72CFAE-D6BB-4CA5-BF0E-F292C44CB8BA}"/>
              </a:ext>
            </a:extLst>
          </p:cNvPr>
          <p:cNvGrpSpPr/>
          <p:nvPr/>
        </p:nvGrpSpPr>
        <p:grpSpPr>
          <a:xfrm>
            <a:off x="652525" y="1388961"/>
            <a:ext cx="10886951" cy="3912242"/>
            <a:chOff x="1441704" y="623806"/>
            <a:chExt cx="9869549" cy="52669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9C16673-EA1D-4DD9-AD42-336C5FAFF7C8}"/>
                </a:ext>
              </a:extLst>
            </p:cNvPr>
            <p:cNvSpPr/>
            <p:nvPr/>
          </p:nvSpPr>
          <p:spPr>
            <a:xfrm>
              <a:off x="5017008" y="623806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Recover Powder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AC555E-74CF-4C29-82EE-31351819F830}"/>
                </a:ext>
              </a:extLst>
            </p:cNvPr>
            <p:cNvCxnSpPr/>
            <p:nvPr/>
          </p:nvCxnSpPr>
          <p:spPr>
            <a:xfrm>
              <a:off x="6132576" y="1586970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C929DE-BB3A-4006-9F84-1403FC1153CA}"/>
                </a:ext>
              </a:extLst>
            </p:cNvPr>
            <p:cNvCxnSpPr>
              <a:cxnSpLocks/>
            </p:cNvCxnSpPr>
            <p:nvPr/>
          </p:nvCxnSpPr>
          <p:spPr>
            <a:xfrm>
              <a:off x="2501040" y="2139963"/>
              <a:ext cx="7187898" cy="15651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D9EB21-4105-404A-B329-BE40A2F6CE9F}"/>
                </a:ext>
              </a:extLst>
            </p:cNvPr>
            <p:cNvSpPr/>
            <p:nvPr/>
          </p:nvSpPr>
          <p:spPr>
            <a:xfrm>
              <a:off x="1441704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Manage Powder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30D21B-031B-44B8-B856-4846713A9CB7}"/>
                </a:ext>
              </a:extLst>
            </p:cNvPr>
            <p:cNvCxnSpPr/>
            <p:nvPr/>
          </p:nvCxnSpPr>
          <p:spPr>
            <a:xfrm>
              <a:off x="2520696" y="2135611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C076D8-77C3-49AC-942F-F1B1B351114F}"/>
                </a:ext>
              </a:extLst>
            </p:cNvPr>
            <p:cNvCxnSpPr/>
            <p:nvPr/>
          </p:nvCxnSpPr>
          <p:spPr>
            <a:xfrm>
              <a:off x="6132576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2528D78-2ED3-43FF-805A-748E12F58FC5}"/>
                </a:ext>
              </a:extLst>
            </p:cNvPr>
            <p:cNvCxnSpPr/>
            <p:nvPr/>
          </p:nvCxnSpPr>
          <p:spPr>
            <a:xfrm>
              <a:off x="9671304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CE4BE0A-9DD0-40EB-8565-3A137AA49242}"/>
                </a:ext>
              </a:extLst>
            </p:cNvPr>
            <p:cNvSpPr/>
            <p:nvPr/>
          </p:nvSpPr>
          <p:spPr>
            <a:xfrm>
              <a:off x="5886397" y="381305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Holds the part in the area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0DEA508-E92C-406B-A6BE-CEAC64E192AF}"/>
                </a:ext>
              </a:extLst>
            </p:cNvPr>
            <p:cNvSpPr/>
            <p:nvPr/>
          </p:nvSpPr>
          <p:spPr>
            <a:xfrm>
              <a:off x="2304820" y="4922740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Transports powder to a container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E87B5A5-9009-4CBB-9D08-F203BAFF17AC}"/>
                </a:ext>
              </a:extLst>
            </p:cNvPr>
            <p:cNvSpPr/>
            <p:nvPr/>
          </p:nvSpPr>
          <p:spPr>
            <a:xfrm>
              <a:off x="2308935" y="380957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Separates powder from the part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924594-3137-4DE0-84DE-B1BA86C3CF1E}"/>
                </a:ext>
              </a:extLst>
            </p:cNvPr>
            <p:cNvSpPr/>
            <p:nvPr/>
          </p:nvSpPr>
          <p:spPr>
            <a:xfrm>
              <a:off x="9487568" y="381505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Insulates the user from powder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3A1399-DDEF-4570-99B3-9FE63A48B2F2}"/>
                </a:ext>
              </a:extLst>
            </p:cNvPr>
            <p:cNvSpPr/>
            <p:nvPr/>
          </p:nvSpPr>
          <p:spPr>
            <a:xfrm>
              <a:off x="9487567" y="492757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Prevents powder contamination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55D6C4-D0CC-4B1B-93DE-7376EDE2A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454" y="3660032"/>
              <a:ext cx="6486" cy="175121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55BB18-BCBE-48E3-8040-09137D312092}"/>
                </a:ext>
              </a:extLst>
            </p:cNvPr>
            <p:cNvCxnSpPr>
              <a:cxnSpLocks/>
            </p:cNvCxnSpPr>
            <p:nvPr/>
          </p:nvCxnSpPr>
          <p:spPr>
            <a:xfrm>
              <a:off x="9116952" y="3666528"/>
              <a:ext cx="0" cy="1737794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F93214-1E86-4E9B-8BD8-BA9465CE8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1645" y="4294634"/>
              <a:ext cx="364754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828005-9E5B-4660-B8E1-F258A7976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6952" y="4296640"/>
              <a:ext cx="370618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0C6654-1DA1-4ACF-A499-D97B0770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7142" y="5404322"/>
              <a:ext cx="390428" cy="75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647B43-C949-46F0-90C3-8B0477F87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668" y="5411244"/>
              <a:ext cx="387153" cy="361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E30F86-D683-43D0-8B70-346DE33B8B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306" y="3659607"/>
              <a:ext cx="2820" cy="64992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E0FE05-3416-4D90-9DD6-89BC39993D38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1938153" y="4291155"/>
              <a:ext cx="370782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113218-00F6-4AD0-AFFA-45DD322467C7}"/>
                </a:ext>
              </a:extLst>
            </p:cNvPr>
            <p:cNvSpPr/>
            <p:nvPr/>
          </p:nvSpPr>
          <p:spPr>
            <a:xfrm>
              <a:off x="5017008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Support the Part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ADC3511-BAB1-487F-865B-1F5741D9E5D3}"/>
                </a:ext>
              </a:extLst>
            </p:cNvPr>
            <p:cNvSpPr/>
            <p:nvPr/>
          </p:nvSpPr>
          <p:spPr>
            <a:xfrm>
              <a:off x="8592312" y="2702538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Inhibit Powder</a:t>
              </a:r>
            </a:p>
          </p:txBody>
        </p:sp>
      </p:grp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8214959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Precipitation Hardening Explained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56A20-60CC-493E-AC84-4F0000BF5B8F}"/>
              </a:ext>
            </a:extLst>
          </p:cNvPr>
          <p:cNvSpPr txBox="1">
            <a:spLocks/>
          </p:cNvSpPr>
          <p:nvPr/>
        </p:nvSpPr>
        <p:spPr>
          <a:xfrm>
            <a:off x="352062" y="1203767"/>
            <a:ext cx="5759371" cy="4398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The strength and hardness of some materials can be increased by the formation of very small particles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is done through heat treatments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It is called “Precipitation Hardening” because the process results in very small particles, called “Precipitates”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works because precipitates help block dislocation motion, which is an important aspect of a materials failure and properties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8755-BB0A-4871-A66C-D6FB52D13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943" y="1238492"/>
            <a:ext cx="5371151" cy="299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6569596" y="4768770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5"/>
              </a:rPr>
              <a:t>http://www.engineeringenotes.com/metallurgy/age-hardening-treatment/age-hardening-treatment-of-metals-metallurgy/26376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70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17- 4PH Stainless Steel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3340259" y="5058137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4"/>
              </a:rPr>
              <a:t>https://www.3dsystems.com/sites/default/files/2017-06/3D-Systems_17-4_PH_%28B%29_DMP_DATASHEET_US_A4_2017.06.21_WEB.pdf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577335-D644-404A-A386-AE12DAE88590}"/>
              </a:ext>
            </a:extLst>
          </p:cNvPr>
          <p:cNvGrpSpPr/>
          <p:nvPr/>
        </p:nvGrpSpPr>
        <p:grpSpPr>
          <a:xfrm>
            <a:off x="333733" y="1342662"/>
            <a:ext cx="11524534" cy="3397531"/>
            <a:chOff x="402534" y="1342662"/>
            <a:chExt cx="11524534" cy="33975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B67323B-458E-4079-89AF-EB2DCEA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243" y="1342662"/>
              <a:ext cx="3697465" cy="3397531"/>
            </a:xfrm>
            <a:prstGeom prst="roundRect">
              <a:avLst>
                <a:gd name="adj" fmla="val 348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34F211-A4A4-422A-B1FE-AC020FA6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34" y="1854276"/>
              <a:ext cx="3382388" cy="2374303"/>
            </a:xfrm>
            <a:prstGeom prst="roundRect">
              <a:avLst>
                <a:gd name="adj" fmla="val 46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5664D-2FC7-419C-9ED4-3E68AE76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6406" y="2080248"/>
              <a:ext cx="3660662" cy="1922358"/>
            </a:xfrm>
            <a:prstGeom prst="roundRect">
              <a:avLst>
                <a:gd name="adj" fmla="val 2573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28562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F9294B5-B69B-4845-B091-8FD323D5165B}"/>
              </a:ext>
            </a:extLst>
          </p:cNvPr>
          <p:cNvSpPr txBox="1">
            <a:spLocks/>
          </p:cNvSpPr>
          <p:nvPr/>
        </p:nvSpPr>
        <p:spPr>
          <a:xfrm>
            <a:off x="479384" y="2326511"/>
            <a:ext cx="2310115" cy="28705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815051" y="159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Description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F6094C-D754-4C15-B8B7-3A5A0C341A72}"/>
              </a:ext>
            </a:extLst>
          </p:cNvPr>
          <p:cNvSpPr txBox="1">
            <a:spLocks/>
          </p:cNvSpPr>
          <p:nvPr/>
        </p:nvSpPr>
        <p:spPr>
          <a:xfrm>
            <a:off x="664578" y="2026536"/>
            <a:ext cx="10886955" cy="2286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The objective of this project is to design a device which increases the amount of recovered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68455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/>
                <a:t>Outlined</a:t>
              </a:r>
              <a:r>
                <a:rPr lang="en-US" dirty="0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371860"/>
              </p:ext>
            </p:extLst>
          </p:nvPr>
        </p:nvGraphicFramePr>
        <p:xfrm>
          <a:off x="872022" y="1255062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84E59F-BF61-45BB-A68E-26FADDFEA82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The Three ‘R’s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2291EB-6001-416F-9660-9A805923E235}"/>
              </a:ext>
            </a:extLst>
          </p:cNvPr>
          <p:cNvGrpSpPr/>
          <p:nvPr/>
        </p:nvGrpSpPr>
        <p:grpSpPr>
          <a:xfrm>
            <a:off x="594834" y="1758388"/>
            <a:ext cx="11002332" cy="2831939"/>
            <a:chOff x="822889" y="1892460"/>
            <a:chExt cx="11002332" cy="283193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D02DB7-7550-4611-B834-F65A6DC9FB4D}"/>
                </a:ext>
              </a:extLst>
            </p:cNvPr>
            <p:cNvGrpSpPr/>
            <p:nvPr/>
          </p:nvGrpSpPr>
          <p:grpSpPr>
            <a:xfrm>
              <a:off x="4499705" y="1892460"/>
              <a:ext cx="3309260" cy="2831939"/>
              <a:chOff x="4400079" y="1892460"/>
              <a:chExt cx="3309260" cy="2831939"/>
            </a:xfrm>
          </p:grpSpPr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BDEA075B-0513-4F44-A53D-31EB15A89F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209" y="3962400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Recover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D0B8D1A-CA49-46A7-8E3F-939299E5D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0079" y="1892460"/>
                <a:ext cx="3309260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875215-1872-46EB-9625-CA1C679D87A9}"/>
                </a:ext>
              </a:extLst>
            </p:cNvPr>
            <p:cNvGrpSpPr/>
            <p:nvPr/>
          </p:nvGrpSpPr>
          <p:grpSpPr>
            <a:xfrm>
              <a:off x="822889" y="1892460"/>
              <a:ext cx="2667000" cy="2831939"/>
              <a:chOff x="1204853" y="1892460"/>
              <a:chExt cx="2667000" cy="2831939"/>
            </a:xfrm>
          </p:grpSpPr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9C0F5CF9-3E02-4093-9A2F-8CF2F74E25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4853" y="3962400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Recycle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F47143E-0D52-4E09-858C-5F9FACA100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34483" y="1892460"/>
                <a:ext cx="2607740" cy="1828800"/>
                <a:chOff x="1203767" y="1828799"/>
                <a:chExt cx="2673752" cy="1875099"/>
              </a:xfrm>
            </p:grpSpPr>
            <p:sp>
              <p:nvSpPr>
                <p:cNvPr id="22" name="Content Placeholder 5">
                  <a:extLst>
                    <a:ext uri="{FF2B5EF4-FFF2-40B4-BE49-F238E27FC236}">
                      <a16:creationId xmlns:a16="http://schemas.microsoft.com/office/drawing/2014/main" id="{AD61F369-0DB1-4115-8878-59BE911698F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03767" y="1828799"/>
                  <a:ext cx="2673752" cy="18750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90C661E-6CA5-4C1B-8CF7-6F9FD813E7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3000" r="98400">
                              <a14:foregroundMark x1="7800" y1="34000" x2="10200" y2="42200"/>
                              <a14:foregroundMark x1="10200" y1="42200" x2="10200" y2="42600"/>
                              <a14:foregroundMark x1="3138" y1="34800" x2="3000" y2="36600"/>
                              <a14:foregroundMark x1="3200" y1="34000" x2="3138" y2="34800"/>
                              <a14:foregroundMark x1="91000" y1="26000" x2="98200" y2="30800"/>
                              <a14:foregroundMark x1="98200" y1="30800" x2="98400" y2="30800"/>
                              <a14:backgroundMark x1="200" y1="33600" x2="200" y2="33600"/>
                              <a14:backgroundMark x1="200" y1="34800" x2="200" y2="348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14885" b="14023"/>
                <a:stretch/>
              </p:blipFill>
              <p:spPr>
                <a:xfrm>
                  <a:off x="1412112" y="2006692"/>
                  <a:ext cx="2344807" cy="16669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D9DE724-EEE4-4E4C-B57D-A57182306F76}"/>
                </a:ext>
              </a:extLst>
            </p:cNvPr>
            <p:cNvGrpSpPr/>
            <p:nvPr/>
          </p:nvGrpSpPr>
          <p:grpSpPr>
            <a:xfrm>
              <a:off x="8818781" y="1904034"/>
              <a:ext cx="3006440" cy="2815374"/>
              <a:chOff x="8297920" y="1892460"/>
              <a:chExt cx="3006440" cy="2815374"/>
            </a:xfrm>
            <a:effectLst/>
          </p:grpSpPr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37AB7D34-66EA-48F9-B22F-8757D869D6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7640" y="3945835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Remove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AA74788-A9FF-405F-9411-3ADFA322D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803"/>
              <a:stretch/>
            </p:blipFill>
            <p:spPr>
              <a:xfrm>
                <a:off x="8297920" y="1892460"/>
                <a:ext cx="3006440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ACDCFE-BEA2-4304-8905-D44C28B034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183705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833489-5777-42A5-994D-FEC24386F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1271" y="1314320"/>
            <a:ext cx="3908472" cy="306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22C6684-45A1-4908-B2FE-1341972294CB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6F775343-6320-4B5C-A45B-6EA034909D1D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3F5963-5452-4B1E-A9C3-F5496B97A3FF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16D9D2B4-426F-49AB-940F-9C9BC032CB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E79866C0-ECC7-4007-A695-3D8F1F200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D434AA11-8633-48A6-8837-241B25FD53DD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Arrow: Circular 11">
                <a:extLst>
                  <a:ext uri="{FF2B5EF4-FFF2-40B4-BE49-F238E27FC236}">
                    <a16:creationId xmlns:a16="http://schemas.microsoft.com/office/drawing/2014/main" id="{6B7C1817-A6AC-483E-9A87-BF62C2130F31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44B831E2-1653-46BC-B13C-A8610D921872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2D94B7E-D558-43F7-9E5A-E80CECDB25A9}"/>
              </a:ext>
            </a:extLst>
          </p:cNvPr>
          <p:cNvSpPr txBox="1">
            <a:spLocks/>
          </p:cNvSpPr>
          <p:nvPr/>
        </p:nvSpPr>
        <p:spPr>
          <a:xfrm>
            <a:off x="7758978" y="4906320"/>
            <a:ext cx="3433058" cy="55982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AFRL’s operating 3D printer is the 3D Systems ProX 300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103A5A52-0F9A-4AA7-935E-390A4AD45028}"/>
              </a:ext>
            </a:extLst>
          </p:cNvPr>
          <p:cNvSpPr txBox="1">
            <a:spLocks/>
          </p:cNvSpPr>
          <p:nvPr/>
        </p:nvSpPr>
        <p:spPr>
          <a:xfrm>
            <a:off x="721676" y="47332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C3A0239-43FB-4A18-9E0B-74F3C7A10D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309394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CC881-1E72-4DDE-BA6D-A5C71432CA90}"/>
              </a:ext>
            </a:extLst>
          </p:cNvPr>
          <p:cNvGrpSpPr>
            <a:grpSpLocks noChangeAspect="1"/>
          </p:cNvGrpSpPr>
          <p:nvPr/>
        </p:nvGrpSpPr>
        <p:grpSpPr>
          <a:xfrm>
            <a:off x="6572988" y="1354238"/>
            <a:ext cx="5476257" cy="4107193"/>
            <a:chOff x="6587035" y="1850911"/>
            <a:chExt cx="5376365" cy="4032274"/>
          </a:xfrm>
        </p:grpSpPr>
        <p:pic>
          <p:nvPicPr>
            <p:cNvPr id="26" name="Picture 2" descr="national grid january GIF">
              <a:extLst>
                <a:ext uri="{FF2B5EF4-FFF2-40B4-BE49-F238E27FC236}">
                  <a16:creationId xmlns:a16="http://schemas.microsoft.com/office/drawing/2014/main" id="{4DFB3DAC-D9B1-4DFD-B476-C93FD8C39C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035" y="1850911"/>
              <a:ext cx="5376365" cy="40322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F239B4-6CE7-4CED-9AFB-FF1B6EC21861}"/>
                </a:ext>
              </a:extLst>
            </p:cNvPr>
            <p:cNvSpPr/>
            <p:nvPr/>
          </p:nvSpPr>
          <p:spPr>
            <a:xfrm>
              <a:off x="6739434" y="1919491"/>
              <a:ext cx="2404566" cy="290309"/>
            </a:xfrm>
            <a:prstGeom prst="rect">
              <a:avLst/>
            </a:prstGeom>
            <a:solidFill>
              <a:srgbClr val="FEFEFE"/>
            </a:solidFill>
            <a:ln w="12700" cap="flat" cmpd="sng" algn="ctr">
              <a:solidFill>
                <a:srgbClr val="FEFEF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FE19D8-452C-4795-9358-5AD03C624917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08B1663E-7D09-4527-A9C8-5277CECC64F4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91B479-AC3F-41A8-85F8-F1CFCD29E1D0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2E154535-19EB-4783-A346-99ADF5D36F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0EBAFC20-2970-40EA-8AD4-7B2B59BAE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92F5D3AB-AE09-48F7-BAF2-1DA7827296FF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Arrow: Circular 11">
                <a:extLst>
                  <a:ext uri="{FF2B5EF4-FFF2-40B4-BE49-F238E27FC236}">
                    <a16:creationId xmlns:a16="http://schemas.microsoft.com/office/drawing/2014/main" id="{1A460868-9558-4C84-A52E-15B332A5822F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Arrow: Right 35">
                <a:extLst>
                  <a:ext uri="{FF2B5EF4-FFF2-40B4-BE49-F238E27FC236}">
                    <a16:creationId xmlns:a16="http://schemas.microsoft.com/office/drawing/2014/main" id="{00AA112A-AA97-4591-A282-8CAC7156B5E9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FE872FA0-9CC2-432E-B7F2-DF61362F20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DDC443-CD54-4E09-A4BE-E2C628948465}"/>
              </a:ext>
            </a:extLst>
          </p:cNvPr>
          <p:cNvSpPr txBox="1">
            <a:spLocks/>
          </p:cNvSpPr>
          <p:nvPr/>
        </p:nvSpPr>
        <p:spPr>
          <a:xfrm>
            <a:off x="193356" y="46824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26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D78B41-50C0-4261-9D12-0F4FB6AF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455" y="1489841"/>
            <a:ext cx="5171091" cy="387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1B4EC1-299E-4495-A621-02CEB35B5893}"/>
              </a:ext>
            </a:extLst>
          </p:cNvPr>
          <p:cNvSpPr/>
          <p:nvPr/>
        </p:nvSpPr>
        <p:spPr>
          <a:xfrm rot="7865214">
            <a:off x="6976807" y="2616497"/>
            <a:ext cx="2678216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1CAF8E5-8892-49F4-A055-2E96A41AA69F}"/>
              </a:ext>
            </a:extLst>
          </p:cNvPr>
          <p:cNvSpPr/>
          <p:nvPr/>
        </p:nvSpPr>
        <p:spPr>
          <a:xfrm rot="13423215">
            <a:off x="7867822" y="4531886"/>
            <a:ext cx="164605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D406381-C466-47C9-B251-2E67A0131819}"/>
              </a:ext>
            </a:extLst>
          </p:cNvPr>
          <p:cNvSpPr/>
          <p:nvPr/>
        </p:nvSpPr>
        <p:spPr>
          <a:xfrm rot="19080999">
            <a:off x="2773475" y="4538222"/>
            <a:ext cx="161142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09A01D-FBC9-42C4-BFEB-5B6D88A7D2A2}"/>
              </a:ext>
            </a:extLst>
          </p:cNvPr>
          <p:cNvSpPr/>
          <p:nvPr/>
        </p:nvSpPr>
        <p:spPr>
          <a:xfrm>
            <a:off x="2804803" y="504318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830F33-90D9-4C16-B9BE-3A2865B24022}"/>
              </a:ext>
            </a:extLst>
          </p:cNvPr>
          <p:cNvSpPr/>
          <p:nvPr/>
        </p:nvSpPr>
        <p:spPr>
          <a:xfrm>
            <a:off x="9113105" y="1574697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B5D432-B206-4D1E-820B-5C9F165F8DE4}"/>
              </a:ext>
            </a:extLst>
          </p:cNvPr>
          <p:cNvSpPr/>
          <p:nvPr/>
        </p:nvSpPr>
        <p:spPr>
          <a:xfrm>
            <a:off x="9194127" y="506633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F897EDB-1EFE-49C0-9C8F-59D67919D056}"/>
              </a:ext>
            </a:extLst>
          </p:cNvPr>
          <p:cNvSpPr txBox="1">
            <a:spLocks/>
          </p:cNvSpPr>
          <p:nvPr/>
        </p:nvSpPr>
        <p:spPr>
          <a:xfrm>
            <a:off x="634133" y="4928886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Roller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F70DD9FE-669B-405E-AD43-FCA1ABD51711}"/>
              </a:ext>
            </a:extLst>
          </p:cNvPr>
          <p:cNvSpPr txBox="1">
            <a:spLocks/>
          </p:cNvSpPr>
          <p:nvPr/>
        </p:nvSpPr>
        <p:spPr>
          <a:xfrm>
            <a:off x="9308427" y="4955315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6716C962-552A-4134-AD1D-247B380BF49E}"/>
              </a:ext>
            </a:extLst>
          </p:cNvPr>
          <p:cNvSpPr txBox="1">
            <a:spLocks/>
          </p:cNvSpPr>
          <p:nvPr/>
        </p:nvSpPr>
        <p:spPr>
          <a:xfrm>
            <a:off x="9227405" y="1460397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Build Plate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9658FF6-3EB9-4C8D-B2C5-B81E0EE7E8CE}"/>
              </a:ext>
            </a:extLst>
          </p:cNvPr>
          <p:cNvSpPr/>
          <p:nvPr/>
        </p:nvSpPr>
        <p:spPr>
          <a:xfrm rot="2396504">
            <a:off x="2750775" y="2652350"/>
            <a:ext cx="3171779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0D4CA4-87B2-46B0-854F-97297F3CB54E}"/>
              </a:ext>
            </a:extLst>
          </p:cNvPr>
          <p:cNvSpPr/>
          <p:nvPr/>
        </p:nvSpPr>
        <p:spPr>
          <a:xfrm>
            <a:off x="2956304" y="1594568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A400D5E-9A58-4522-AD55-3E7A295FE647}"/>
              </a:ext>
            </a:extLst>
          </p:cNvPr>
          <p:cNvSpPr txBox="1">
            <a:spLocks/>
          </p:cNvSpPr>
          <p:nvPr/>
        </p:nvSpPr>
        <p:spPr>
          <a:xfrm>
            <a:off x="784604" y="1480268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Powder Supply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146602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Helvetica Neue" panose="02000503000000020004"/>
              </a:rPr>
              <a:t>Vincent Giannetti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μm (Paper thickness is ~ 100 μm)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-2639889" y="2552440"/>
            <a:ext cx="2487489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F20EA5E9-89DD-4CA6-8E93-8807A3729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6296" r="19697" b="5017"/>
          <a:stretch/>
        </p:blipFill>
        <p:spPr>
          <a:xfrm rot="5400000">
            <a:off x="7378321" y="1662812"/>
            <a:ext cx="3681851" cy="3568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154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19C908-08D0-41E5-8AAB-BAC87D06F98F}">
  <ds:schemaRefs>
    <ds:schemaRef ds:uri="http://www.w3.org/XML/1998/namespace"/>
    <ds:schemaRef ds:uri="http://schemas.openxmlformats.org/package/2006/metadata/core-properties"/>
    <ds:schemaRef ds:uri="http://purl.org/dc/terms/"/>
    <ds:schemaRef ds:uri="66256231-e987-401e-8bdb-e6b916ead02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8AD569-D4FA-4F22-9F84-28286F5CF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56231-e987-401e-8bdb-e6b916ead0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190128[5252]</Template>
  <TotalTime>2834</TotalTime>
  <Words>1678</Words>
  <Application>Microsoft Office PowerPoint</Application>
  <PresentationFormat>Widescreen</PresentationFormat>
  <Paragraphs>436</Paragraphs>
  <Slides>43</Slides>
  <Notes>6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Helvetica Neue</vt:lpstr>
      <vt:lpstr>Helvetica Neue Condensed</vt:lpstr>
      <vt:lpstr>Wingdings</vt:lpstr>
      <vt:lpstr>Office Theme</vt:lpstr>
      <vt:lpstr> </vt:lpstr>
      <vt:lpstr>Team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Arlan Ohrt</dc:creator>
  <cp:lastModifiedBy>Arlan Ohrt</cp:lastModifiedBy>
  <cp:revision>112</cp:revision>
  <cp:lastPrinted>2019-06-10T18:00:15Z</cp:lastPrinted>
  <dcterms:created xsi:type="dcterms:W3CDTF">2019-10-19T15:14:50Z</dcterms:created>
  <dcterms:modified xsi:type="dcterms:W3CDTF">2020-02-03T12:54:11Z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